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notesMasterIdLst>
    <p:notesMasterId r:id="rId25"/>
  </p:notesMasterIdLst>
  <p:sldIdLst>
    <p:sldId id="256" r:id="rId2"/>
    <p:sldId id="257" r:id="rId3"/>
    <p:sldId id="298" r:id="rId4"/>
    <p:sldId id="319" r:id="rId5"/>
    <p:sldId id="299" r:id="rId6"/>
    <p:sldId id="300" r:id="rId7"/>
    <p:sldId id="301" r:id="rId8"/>
    <p:sldId id="302" r:id="rId9"/>
    <p:sldId id="258" r:id="rId10"/>
    <p:sldId id="303" r:id="rId11"/>
    <p:sldId id="304" r:id="rId12"/>
    <p:sldId id="305" r:id="rId13"/>
    <p:sldId id="306" r:id="rId14"/>
    <p:sldId id="309" r:id="rId15"/>
    <p:sldId id="308" r:id="rId16"/>
    <p:sldId id="310" r:id="rId17"/>
    <p:sldId id="311" r:id="rId18"/>
    <p:sldId id="312" r:id="rId19"/>
    <p:sldId id="317" r:id="rId20"/>
    <p:sldId id="314" r:id="rId21"/>
    <p:sldId id="316" r:id="rId22"/>
    <p:sldId id="295" r:id="rId23"/>
    <p:sldId id="274" r:id="rId24"/>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9"/>
    <p:restoredTop sz="70458" autoAdjust="0"/>
  </p:normalViewPr>
  <p:slideViewPr>
    <p:cSldViewPr snapToGrid="0" snapToObjects="1">
      <p:cViewPr varScale="1">
        <p:scale>
          <a:sx n="58" d="100"/>
          <a:sy n="58" d="100"/>
        </p:scale>
        <p:origin x="82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F75A28-0330-4E29-8BF0-9732DC4B4742}" type="doc">
      <dgm:prSet loTypeId="urn:microsoft.com/office/officeart/2005/8/layout/chevron1" loCatId="process" qsTypeId="urn:microsoft.com/office/officeart/2005/8/quickstyle/simple1" qsCatId="simple" csTypeId="urn:microsoft.com/office/officeart/2005/8/colors/colorful5" csCatId="colorful"/>
      <dgm:spPr/>
      <dgm:t>
        <a:bodyPr/>
        <a:lstStyle/>
        <a:p>
          <a:endParaRPr lang="en-US"/>
        </a:p>
      </dgm:t>
    </dgm:pt>
    <dgm:pt modelId="{2B995252-9F55-441E-8007-66FBEECD3247}">
      <dgm:prSet/>
      <dgm:spPr/>
      <dgm:t>
        <a:bodyPr/>
        <a:lstStyle/>
        <a:p>
          <a:r>
            <a:rPr lang="en-GB" b="1" u="sng" dirty="0"/>
            <a:t>Multiple</a:t>
          </a:r>
          <a:r>
            <a:rPr lang="en-GB" b="1" u="sng" baseline="0" dirty="0"/>
            <a:t> Access Technique</a:t>
          </a:r>
          <a:endParaRPr lang="en-US" dirty="0"/>
        </a:p>
      </dgm:t>
    </dgm:pt>
    <dgm:pt modelId="{2BF26B45-AF17-4997-A586-B5E7D81833CD}" type="parTrans" cxnId="{F72142DE-1BBD-4486-A7E7-507B3AAF9AC9}">
      <dgm:prSet/>
      <dgm:spPr/>
      <dgm:t>
        <a:bodyPr/>
        <a:lstStyle/>
        <a:p>
          <a:endParaRPr lang="en-US"/>
        </a:p>
      </dgm:t>
    </dgm:pt>
    <dgm:pt modelId="{CE2B7143-5FEE-456D-8833-58E93E9EF88D}" type="sibTrans" cxnId="{F72142DE-1BBD-4486-A7E7-507B3AAF9AC9}">
      <dgm:prSet/>
      <dgm:spPr/>
      <dgm:t>
        <a:bodyPr/>
        <a:lstStyle/>
        <a:p>
          <a:endParaRPr lang="en-US"/>
        </a:p>
      </dgm:t>
    </dgm:pt>
    <dgm:pt modelId="{7805C5F1-C80D-4603-BF55-AC7AA3E58CBE}">
      <dgm:prSet custT="1"/>
      <dgm:spPr/>
      <dgm:t>
        <a:bodyPr/>
        <a:lstStyle/>
        <a:p>
          <a:pPr algn="just"/>
          <a:r>
            <a:rPr lang="en-GB" sz="1800" kern="1200" dirty="0">
              <a:latin typeface="Times New Roman" panose="02020603050405020304" pitchFamily="18" charset="0"/>
              <a:cs typeface="Times New Roman" panose="02020603050405020304" pitchFamily="18" charset="0"/>
            </a:rPr>
            <a:t>A</a:t>
          </a:r>
          <a:r>
            <a:rPr lang="en-GB" sz="1800" b="0" i="0" kern="1200" baseline="0" dirty="0">
              <a:latin typeface="Times New Roman" panose="02020603050405020304" pitchFamily="18" charset="0"/>
              <a:cs typeface="Times New Roman" panose="02020603050405020304" pitchFamily="18" charset="0"/>
            </a:rPr>
            <a:t>llow </a:t>
          </a:r>
          <a:r>
            <a:rPr lang="en-GB" sz="1800" kern="1200" dirty="0">
              <a:solidFill>
                <a:schemeClr val="tx1"/>
              </a:solidFill>
              <a:latin typeface="Times New Roman" panose="02020603050405020304" pitchFamily="18" charset="0"/>
              <a:ea typeface="+mn-ea"/>
              <a:cs typeface="Times New Roman" panose="02020603050405020304" pitchFamily="18" charset="0"/>
            </a:rPr>
            <a:t>multiple</a:t>
          </a:r>
          <a:r>
            <a:rPr lang="en-GB" sz="1800" b="0" i="0" kern="1200" baseline="0" dirty="0">
              <a:latin typeface="Times New Roman" panose="02020603050405020304" pitchFamily="18" charset="0"/>
              <a:cs typeface="Times New Roman" panose="02020603050405020304" pitchFamily="18" charset="0"/>
            </a:rPr>
            <a:t> users to share and exchange information simultaneously.</a:t>
          </a:r>
          <a:endParaRPr lang="en-US" sz="1800" kern="1200" dirty="0">
            <a:latin typeface="Times New Roman" panose="02020603050405020304" pitchFamily="18" charset="0"/>
            <a:cs typeface="Times New Roman" panose="02020603050405020304" pitchFamily="18" charset="0"/>
          </a:endParaRPr>
        </a:p>
      </dgm:t>
    </dgm:pt>
    <dgm:pt modelId="{033032A5-5391-43F0-99F9-8F3F7574E1A8}" type="parTrans" cxnId="{5680571E-A4CD-4343-922D-FB7CFFAEFA2E}">
      <dgm:prSet/>
      <dgm:spPr/>
      <dgm:t>
        <a:bodyPr/>
        <a:lstStyle/>
        <a:p>
          <a:endParaRPr lang="en-US"/>
        </a:p>
      </dgm:t>
    </dgm:pt>
    <dgm:pt modelId="{5FBB4571-8612-4F11-AA85-86D0F6BEC9A0}" type="sibTrans" cxnId="{5680571E-A4CD-4343-922D-FB7CFFAEFA2E}">
      <dgm:prSet/>
      <dgm:spPr/>
      <dgm:t>
        <a:bodyPr/>
        <a:lstStyle/>
        <a:p>
          <a:endParaRPr lang="en-US"/>
        </a:p>
      </dgm:t>
    </dgm:pt>
    <dgm:pt modelId="{99A636DB-0547-4979-853D-3CC1C3CDBB2C}">
      <dgm:prSet custT="1"/>
      <dgm:spPr/>
      <dgm:t>
        <a:bodyPr/>
        <a:lstStyle/>
        <a:p>
          <a:pPr algn="just"/>
          <a:r>
            <a:rPr lang="en-GB" sz="1800" kern="1200" dirty="0">
              <a:latin typeface="Times New Roman" panose="02020603050405020304" pitchFamily="18" charset="0"/>
              <a:cs typeface="Times New Roman" panose="02020603050405020304" pitchFamily="18" charset="0"/>
            </a:rPr>
            <a:t>Optimal Bandwidth Allocation.</a:t>
          </a:r>
          <a:endParaRPr lang="en-US" sz="1800" kern="1200" dirty="0">
            <a:latin typeface="Times New Roman" panose="02020603050405020304" pitchFamily="18" charset="0"/>
            <a:cs typeface="Times New Roman" panose="02020603050405020304" pitchFamily="18" charset="0"/>
          </a:endParaRPr>
        </a:p>
      </dgm:t>
    </dgm:pt>
    <dgm:pt modelId="{D054E22E-4685-4FF2-B9BE-CF126DCEAF39}" type="parTrans" cxnId="{15735EAE-E95A-42F9-8AFE-E38B791180FA}">
      <dgm:prSet/>
      <dgm:spPr/>
      <dgm:t>
        <a:bodyPr/>
        <a:lstStyle/>
        <a:p>
          <a:endParaRPr lang="en-US"/>
        </a:p>
      </dgm:t>
    </dgm:pt>
    <dgm:pt modelId="{E7AE8A7F-1A5A-4C2C-9241-90E0AD1FF466}" type="sibTrans" cxnId="{15735EAE-E95A-42F9-8AFE-E38B791180FA}">
      <dgm:prSet/>
      <dgm:spPr/>
      <dgm:t>
        <a:bodyPr/>
        <a:lstStyle/>
        <a:p>
          <a:endParaRPr lang="en-US"/>
        </a:p>
      </dgm:t>
    </dgm:pt>
    <dgm:pt modelId="{5B613B03-DA15-426E-8404-98E4F289FDCF}">
      <dgm:prSet custT="1"/>
      <dgm:spPr/>
      <dgm:t>
        <a:bodyPr/>
        <a:lstStyle/>
        <a:p>
          <a:pPr algn="just"/>
          <a:r>
            <a:rPr lang="en-GB" sz="1800" kern="1200" dirty="0">
              <a:latin typeface="Times New Roman" panose="02020603050405020304" pitchFamily="18" charset="0"/>
              <a:cs typeface="Times New Roman" panose="02020603050405020304" pitchFamily="18" charset="0"/>
            </a:rPr>
            <a:t>M</a:t>
          </a:r>
          <a:r>
            <a:rPr lang="en-GB" sz="1800" b="0" i="0" kern="1200" baseline="0" dirty="0">
              <a:latin typeface="Times New Roman" panose="02020603050405020304" pitchFamily="18" charset="0"/>
              <a:cs typeface="Times New Roman" panose="02020603050405020304" pitchFamily="18" charset="0"/>
            </a:rPr>
            <a:t>ultiple earth stations </a:t>
          </a:r>
          <a:r>
            <a:rPr lang="en-GB" sz="1800" kern="1200" dirty="0">
              <a:latin typeface="Times New Roman" panose="02020603050405020304" pitchFamily="18" charset="0"/>
              <a:cs typeface="Times New Roman" panose="02020603050405020304" pitchFamily="18" charset="0"/>
            </a:rPr>
            <a:t>that can be geographically apart </a:t>
          </a:r>
          <a:r>
            <a:rPr lang="en-GB" sz="1800" b="0" i="0" kern="1200" baseline="0" dirty="0">
              <a:latin typeface="Times New Roman" panose="02020603050405020304" pitchFamily="18" charset="0"/>
              <a:cs typeface="Times New Roman" panose="02020603050405020304" pitchFamily="18" charset="0"/>
            </a:rPr>
            <a:t>are accessing the Satellite</a:t>
          </a:r>
          <a:r>
            <a:rPr lang="en-GB" sz="1800" kern="1200" dirty="0">
              <a:latin typeface="Times New Roman" panose="02020603050405020304" pitchFamily="18" charset="0"/>
              <a:cs typeface="Times New Roman" panose="02020603050405020304" pitchFamily="18" charset="0"/>
            </a:rPr>
            <a:t>.</a:t>
          </a:r>
          <a:endParaRPr lang="en-US" sz="1800" kern="1200" dirty="0">
            <a:latin typeface="Times New Roman" panose="02020603050405020304" pitchFamily="18" charset="0"/>
            <a:cs typeface="Times New Roman" panose="02020603050405020304" pitchFamily="18" charset="0"/>
          </a:endParaRPr>
        </a:p>
      </dgm:t>
    </dgm:pt>
    <dgm:pt modelId="{8E453BBE-3454-469B-9265-315A5C7878FD}" type="parTrans" cxnId="{B15DBC55-3CE2-40C9-ADF3-63CA39B90AC5}">
      <dgm:prSet/>
      <dgm:spPr/>
      <dgm:t>
        <a:bodyPr/>
        <a:lstStyle/>
        <a:p>
          <a:endParaRPr lang="en-US"/>
        </a:p>
      </dgm:t>
    </dgm:pt>
    <dgm:pt modelId="{34E04A70-2536-4AA0-83E3-E8B0B072DE56}" type="sibTrans" cxnId="{B15DBC55-3CE2-40C9-ADF3-63CA39B90AC5}">
      <dgm:prSet/>
      <dgm:spPr/>
      <dgm:t>
        <a:bodyPr/>
        <a:lstStyle/>
        <a:p>
          <a:endParaRPr lang="en-US"/>
        </a:p>
      </dgm:t>
    </dgm:pt>
    <dgm:pt modelId="{8CA15B60-819E-491E-9DF8-26F08F21E210}">
      <dgm:prSet custT="1"/>
      <dgm:spPr/>
      <dgm:t>
        <a:bodyPr/>
        <a:lstStyle/>
        <a:p>
          <a:pPr algn="just"/>
          <a:r>
            <a:rPr lang="en-GB" sz="1800" kern="1200" dirty="0">
              <a:latin typeface="Times New Roman" panose="02020603050405020304" pitchFamily="18" charset="0"/>
              <a:cs typeface="Times New Roman" panose="02020603050405020304" pitchFamily="18" charset="0"/>
            </a:rPr>
            <a:t>Increase efficiency and utilize the resources of the satellite.</a:t>
          </a:r>
          <a:endParaRPr lang="en-US" sz="1800" kern="1200" dirty="0">
            <a:latin typeface="Times New Roman" panose="02020603050405020304" pitchFamily="18" charset="0"/>
            <a:cs typeface="Times New Roman" panose="02020603050405020304" pitchFamily="18" charset="0"/>
          </a:endParaRPr>
        </a:p>
      </dgm:t>
    </dgm:pt>
    <dgm:pt modelId="{E93D4043-AF99-41E2-BBF7-3EB2003F432D}" type="parTrans" cxnId="{6379C484-2720-4D10-9B23-D7210CB6DEB1}">
      <dgm:prSet/>
      <dgm:spPr/>
      <dgm:t>
        <a:bodyPr/>
        <a:lstStyle/>
        <a:p>
          <a:endParaRPr lang="en-US"/>
        </a:p>
      </dgm:t>
    </dgm:pt>
    <dgm:pt modelId="{93D7D93D-DFED-4D9A-80EC-4A024BBB8658}" type="sibTrans" cxnId="{6379C484-2720-4D10-9B23-D7210CB6DEB1}">
      <dgm:prSet/>
      <dgm:spPr/>
      <dgm:t>
        <a:bodyPr/>
        <a:lstStyle/>
        <a:p>
          <a:endParaRPr lang="en-US"/>
        </a:p>
      </dgm:t>
    </dgm:pt>
    <dgm:pt modelId="{B28B1753-D150-4F3D-981C-41D72C9F154B}">
      <dgm:prSet/>
      <dgm:spPr/>
      <dgm:t>
        <a:bodyPr/>
        <a:lstStyle/>
        <a:p>
          <a:r>
            <a:rPr lang="en-GB" b="1" u="sng"/>
            <a:t>Single Access Technique</a:t>
          </a:r>
          <a:endParaRPr lang="en-US"/>
        </a:p>
      </dgm:t>
    </dgm:pt>
    <dgm:pt modelId="{DFBEB764-5411-498D-B0C5-2A7E7541A518}" type="parTrans" cxnId="{B3412341-B48F-4067-A498-5B67B1E2F2BB}">
      <dgm:prSet/>
      <dgm:spPr/>
      <dgm:t>
        <a:bodyPr/>
        <a:lstStyle/>
        <a:p>
          <a:endParaRPr lang="en-US"/>
        </a:p>
      </dgm:t>
    </dgm:pt>
    <dgm:pt modelId="{2D63C54F-B2BD-4871-B7AA-553533FA1466}" type="sibTrans" cxnId="{B3412341-B48F-4067-A498-5B67B1E2F2BB}">
      <dgm:prSet/>
      <dgm:spPr/>
      <dgm:t>
        <a:bodyPr/>
        <a:lstStyle/>
        <a:p>
          <a:endParaRPr lang="en-US"/>
        </a:p>
      </dgm:t>
    </dgm:pt>
    <dgm:pt modelId="{84878E55-886C-42C4-B330-8D8F6C552299}">
      <dgm:prSet custT="1"/>
      <dgm:spPr/>
      <dgm:t>
        <a:bodyPr/>
        <a:lstStyle/>
        <a:p>
          <a:pPr marL="171450" lvl="1" indent="-171450" algn="just" defTabSz="800100">
            <a:lnSpc>
              <a:spcPct val="90000"/>
            </a:lnSpc>
            <a:spcBef>
              <a:spcPct val="0"/>
            </a:spcBef>
            <a:spcAft>
              <a:spcPct val="15000"/>
            </a:spcAft>
            <a:buChar char="•"/>
          </a:pPr>
          <a:r>
            <a:rPr lang="en-GB" sz="18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Satellite transponder’s channel is only loaded with a single transmission carrier.</a:t>
          </a:r>
          <a:endParaRPr lang="en-US" sz="18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endParaRPr>
        </a:p>
      </dgm:t>
    </dgm:pt>
    <dgm:pt modelId="{DECCE864-771F-4F4C-8E53-316B0269473D}" type="parTrans" cxnId="{A8BA8A73-213E-41DA-BD6F-B08FC4CEEB26}">
      <dgm:prSet/>
      <dgm:spPr/>
      <dgm:t>
        <a:bodyPr/>
        <a:lstStyle/>
        <a:p>
          <a:endParaRPr lang="en-US"/>
        </a:p>
      </dgm:t>
    </dgm:pt>
    <dgm:pt modelId="{DC01D71A-9E51-4F44-B210-952114DB6CAC}" type="sibTrans" cxnId="{A8BA8A73-213E-41DA-BD6F-B08FC4CEEB26}">
      <dgm:prSet/>
      <dgm:spPr/>
      <dgm:t>
        <a:bodyPr/>
        <a:lstStyle/>
        <a:p>
          <a:endParaRPr lang="en-US"/>
        </a:p>
      </dgm:t>
    </dgm:pt>
    <dgm:pt modelId="{8A71DC5F-FE25-47AA-A807-249E703647CD}">
      <dgm:prSet custT="1"/>
      <dgm:spPr/>
      <dgm:t>
        <a:bodyPr/>
        <a:lstStyle/>
        <a:p>
          <a:pPr marL="171450" lvl="1" indent="-171450" algn="just" defTabSz="800100">
            <a:lnSpc>
              <a:spcPct val="90000"/>
            </a:lnSpc>
            <a:spcBef>
              <a:spcPct val="0"/>
            </a:spcBef>
            <a:spcAft>
              <a:spcPct val="15000"/>
            </a:spcAft>
            <a:buChar char="•"/>
          </a:pPr>
          <a:r>
            <a:rPr lang="en-GB" sz="18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Not frequently used due to its high operational costs.</a:t>
          </a:r>
          <a:endParaRPr lang="en-US" sz="18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endParaRPr>
        </a:p>
      </dgm:t>
    </dgm:pt>
    <dgm:pt modelId="{7741C6D3-BE2B-4C2E-B440-4650C6DEA96D}" type="parTrans" cxnId="{0B03631F-E6E1-4980-B359-60DAA5F04B93}">
      <dgm:prSet/>
      <dgm:spPr/>
      <dgm:t>
        <a:bodyPr/>
        <a:lstStyle/>
        <a:p>
          <a:endParaRPr lang="en-US"/>
        </a:p>
      </dgm:t>
    </dgm:pt>
    <dgm:pt modelId="{098C74DA-A965-42D4-AE4D-5FA06F1F8357}" type="sibTrans" cxnId="{0B03631F-E6E1-4980-B359-60DAA5F04B93}">
      <dgm:prSet/>
      <dgm:spPr/>
      <dgm:t>
        <a:bodyPr/>
        <a:lstStyle/>
        <a:p>
          <a:endParaRPr lang="en-US"/>
        </a:p>
      </dgm:t>
    </dgm:pt>
    <dgm:pt modelId="{27F1BFA7-0F19-4892-A841-CB270BEA55A0}">
      <dgm:prSet custT="1"/>
      <dgm:spPr/>
      <dgm:t>
        <a:bodyPr/>
        <a:lstStyle/>
        <a:p>
          <a:pPr marL="171450" lvl="1" indent="-171450" algn="just" defTabSz="800100">
            <a:lnSpc>
              <a:spcPct val="90000"/>
            </a:lnSpc>
            <a:spcBef>
              <a:spcPct val="0"/>
            </a:spcBef>
            <a:spcAft>
              <a:spcPct val="15000"/>
            </a:spcAft>
            <a:buChar char="•"/>
          </a:pPr>
          <a:r>
            <a:rPr lang="en-GB" sz="18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Used on heavy-traffic routes and requires large earth station antennas. </a:t>
          </a:r>
          <a:endParaRPr lang="en-US" sz="18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endParaRPr>
        </a:p>
      </dgm:t>
    </dgm:pt>
    <dgm:pt modelId="{C7A60185-F0D0-4AF6-A627-4FA4171BD7B6}" type="parTrans" cxnId="{CD7EAAD2-304B-4D39-9F07-7FB2D965FC48}">
      <dgm:prSet/>
      <dgm:spPr/>
      <dgm:t>
        <a:bodyPr/>
        <a:lstStyle/>
        <a:p>
          <a:endParaRPr lang="en-US"/>
        </a:p>
      </dgm:t>
    </dgm:pt>
    <dgm:pt modelId="{6E59B3E6-9014-40B0-A665-9FEBE493A005}" type="sibTrans" cxnId="{CD7EAAD2-304B-4D39-9F07-7FB2D965FC48}">
      <dgm:prSet/>
      <dgm:spPr/>
      <dgm:t>
        <a:bodyPr/>
        <a:lstStyle/>
        <a:p>
          <a:endParaRPr lang="en-US"/>
        </a:p>
      </dgm:t>
    </dgm:pt>
    <dgm:pt modelId="{DC7EF890-6C3E-4231-86C7-C1A9039FC3D0}" type="pres">
      <dgm:prSet presAssocID="{A7F75A28-0330-4E29-8BF0-9732DC4B4742}" presName="Name0" presStyleCnt="0">
        <dgm:presLayoutVars>
          <dgm:dir/>
          <dgm:animLvl val="lvl"/>
          <dgm:resizeHandles val="exact"/>
        </dgm:presLayoutVars>
      </dgm:prSet>
      <dgm:spPr/>
    </dgm:pt>
    <dgm:pt modelId="{F56D33B7-74F5-40D4-94F0-649D253FE512}" type="pres">
      <dgm:prSet presAssocID="{2B995252-9F55-441E-8007-66FBEECD3247}" presName="composite" presStyleCnt="0"/>
      <dgm:spPr/>
    </dgm:pt>
    <dgm:pt modelId="{27D3DE3D-0392-4F41-81FF-E026D7080AD5}" type="pres">
      <dgm:prSet presAssocID="{2B995252-9F55-441E-8007-66FBEECD3247}" presName="parTx" presStyleLbl="node1" presStyleIdx="0" presStyleCnt="2">
        <dgm:presLayoutVars>
          <dgm:chMax val="0"/>
          <dgm:chPref val="0"/>
          <dgm:bulletEnabled val="1"/>
        </dgm:presLayoutVars>
      </dgm:prSet>
      <dgm:spPr/>
    </dgm:pt>
    <dgm:pt modelId="{9EC16F07-4641-4A3B-A9AB-855C2AF71BC2}" type="pres">
      <dgm:prSet presAssocID="{2B995252-9F55-441E-8007-66FBEECD3247}" presName="desTx" presStyleLbl="revTx" presStyleIdx="0" presStyleCnt="2">
        <dgm:presLayoutVars>
          <dgm:bulletEnabled val="1"/>
        </dgm:presLayoutVars>
      </dgm:prSet>
      <dgm:spPr/>
    </dgm:pt>
    <dgm:pt modelId="{6243E498-A5E8-4368-93DE-FDC67F6830BF}" type="pres">
      <dgm:prSet presAssocID="{CE2B7143-5FEE-456D-8833-58E93E9EF88D}" presName="space" presStyleCnt="0"/>
      <dgm:spPr/>
    </dgm:pt>
    <dgm:pt modelId="{64B1A931-F470-4BF1-9195-F03E0C1ACB7A}" type="pres">
      <dgm:prSet presAssocID="{B28B1753-D150-4F3D-981C-41D72C9F154B}" presName="composite" presStyleCnt="0"/>
      <dgm:spPr/>
    </dgm:pt>
    <dgm:pt modelId="{6BE1181E-EB3D-47D9-9532-C334D6409B36}" type="pres">
      <dgm:prSet presAssocID="{B28B1753-D150-4F3D-981C-41D72C9F154B}" presName="parTx" presStyleLbl="node1" presStyleIdx="1" presStyleCnt="2">
        <dgm:presLayoutVars>
          <dgm:chMax val="0"/>
          <dgm:chPref val="0"/>
          <dgm:bulletEnabled val="1"/>
        </dgm:presLayoutVars>
      </dgm:prSet>
      <dgm:spPr/>
    </dgm:pt>
    <dgm:pt modelId="{A9A890B7-3CD0-40ED-BDFA-2A7D51D5D655}" type="pres">
      <dgm:prSet presAssocID="{B28B1753-D150-4F3D-981C-41D72C9F154B}" presName="desTx" presStyleLbl="revTx" presStyleIdx="1" presStyleCnt="2">
        <dgm:presLayoutVars>
          <dgm:bulletEnabled val="1"/>
        </dgm:presLayoutVars>
      </dgm:prSet>
      <dgm:spPr/>
    </dgm:pt>
  </dgm:ptLst>
  <dgm:cxnLst>
    <dgm:cxn modelId="{354F6405-F989-4CBF-B082-0E060F207B3B}" type="presOf" srcId="{2B995252-9F55-441E-8007-66FBEECD3247}" destId="{27D3DE3D-0392-4F41-81FF-E026D7080AD5}" srcOrd="0" destOrd="0" presId="urn:microsoft.com/office/officeart/2005/8/layout/chevron1"/>
    <dgm:cxn modelId="{EC695119-2568-48CB-9D09-C9CA5A68CD93}" type="presOf" srcId="{84878E55-886C-42C4-B330-8D8F6C552299}" destId="{A9A890B7-3CD0-40ED-BDFA-2A7D51D5D655}" srcOrd="0" destOrd="0" presId="urn:microsoft.com/office/officeart/2005/8/layout/chevron1"/>
    <dgm:cxn modelId="{5680571E-A4CD-4343-922D-FB7CFFAEFA2E}" srcId="{2B995252-9F55-441E-8007-66FBEECD3247}" destId="{7805C5F1-C80D-4603-BF55-AC7AA3E58CBE}" srcOrd="0" destOrd="0" parTransId="{033032A5-5391-43F0-99F9-8F3F7574E1A8}" sibTransId="{5FBB4571-8612-4F11-AA85-86D0F6BEC9A0}"/>
    <dgm:cxn modelId="{0B03631F-E6E1-4980-B359-60DAA5F04B93}" srcId="{B28B1753-D150-4F3D-981C-41D72C9F154B}" destId="{8A71DC5F-FE25-47AA-A807-249E703647CD}" srcOrd="1" destOrd="0" parTransId="{7741C6D3-BE2B-4C2E-B440-4650C6DEA96D}" sibTransId="{098C74DA-A965-42D4-AE4D-5FA06F1F8357}"/>
    <dgm:cxn modelId="{B3412341-B48F-4067-A498-5B67B1E2F2BB}" srcId="{A7F75A28-0330-4E29-8BF0-9732DC4B4742}" destId="{B28B1753-D150-4F3D-981C-41D72C9F154B}" srcOrd="1" destOrd="0" parTransId="{DFBEB764-5411-498D-B0C5-2A7E7541A518}" sibTransId="{2D63C54F-B2BD-4871-B7AA-553533FA1466}"/>
    <dgm:cxn modelId="{C006A542-1F09-41D8-857E-72A9A698123D}" type="presOf" srcId="{A7F75A28-0330-4E29-8BF0-9732DC4B4742}" destId="{DC7EF890-6C3E-4231-86C7-C1A9039FC3D0}" srcOrd="0" destOrd="0" presId="urn:microsoft.com/office/officeart/2005/8/layout/chevron1"/>
    <dgm:cxn modelId="{A8BA8A73-213E-41DA-BD6F-B08FC4CEEB26}" srcId="{B28B1753-D150-4F3D-981C-41D72C9F154B}" destId="{84878E55-886C-42C4-B330-8D8F6C552299}" srcOrd="0" destOrd="0" parTransId="{DECCE864-771F-4F4C-8E53-316B0269473D}" sibTransId="{DC01D71A-9E51-4F44-B210-952114DB6CAC}"/>
    <dgm:cxn modelId="{B15DBC55-3CE2-40C9-ADF3-63CA39B90AC5}" srcId="{2B995252-9F55-441E-8007-66FBEECD3247}" destId="{5B613B03-DA15-426E-8404-98E4F289FDCF}" srcOrd="2" destOrd="0" parTransId="{8E453BBE-3454-469B-9265-315A5C7878FD}" sibTransId="{34E04A70-2536-4AA0-83E3-E8B0B072DE56}"/>
    <dgm:cxn modelId="{E0C5A456-20C5-4F6B-AD97-53FF5C31CEBA}" type="presOf" srcId="{8A71DC5F-FE25-47AA-A807-249E703647CD}" destId="{A9A890B7-3CD0-40ED-BDFA-2A7D51D5D655}" srcOrd="0" destOrd="1" presId="urn:microsoft.com/office/officeart/2005/8/layout/chevron1"/>
    <dgm:cxn modelId="{6379C484-2720-4D10-9B23-D7210CB6DEB1}" srcId="{2B995252-9F55-441E-8007-66FBEECD3247}" destId="{8CA15B60-819E-491E-9DF8-26F08F21E210}" srcOrd="3" destOrd="0" parTransId="{E93D4043-AF99-41E2-BBF7-3EB2003F432D}" sibTransId="{93D7D93D-DFED-4D9A-80EC-4A024BBB8658}"/>
    <dgm:cxn modelId="{A64BDB8B-694A-48D0-92DE-0F6F8601A46E}" type="presOf" srcId="{5B613B03-DA15-426E-8404-98E4F289FDCF}" destId="{9EC16F07-4641-4A3B-A9AB-855C2AF71BC2}" srcOrd="0" destOrd="2" presId="urn:microsoft.com/office/officeart/2005/8/layout/chevron1"/>
    <dgm:cxn modelId="{4EC4D498-74CD-4DF2-8A8A-ED18569ADF7C}" type="presOf" srcId="{B28B1753-D150-4F3D-981C-41D72C9F154B}" destId="{6BE1181E-EB3D-47D9-9532-C334D6409B36}" srcOrd="0" destOrd="0" presId="urn:microsoft.com/office/officeart/2005/8/layout/chevron1"/>
    <dgm:cxn modelId="{6BD562A2-F13C-40E9-B45B-43298EAA8C74}" type="presOf" srcId="{7805C5F1-C80D-4603-BF55-AC7AA3E58CBE}" destId="{9EC16F07-4641-4A3B-A9AB-855C2AF71BC2}" srcOrd="0" destOrd="0" presId="urn:microsoft.com/office/officeart/2005/8/layout/chevron1"/>
    <dgm:cxn modelId="{15735EAE-E95A-42F9-8AFE-E38B791180FA}" srcId="{2B995252-9F55-441E-8007-66FBEECD3247}" destId="{99A636DB-0547-4979-853D-3CC1C3CDBB2C}" srcOrd="1" destOrd="0" parTransId="{D054E22E-4685-4FF2-B9BE-CF126DCEAF39}" sibTransId="{E7AE8A7F-1A5A-4C2C-9241-90E0AD1FF466}"/>
    <dgm:cxn modelId="{725F04C5-9D15-47BD-9D82-E78898761181}" type="presOf" srcId="{8CA15B60-819E-491E-9DF8-26F08F21E210}" destId="{9EC16F07-4641-4A3B-A9AB-855C2AF71BC2}" srcOrd="0" destOrd="3" presId="urn:microsoft.com/office/officeart/2005/8/layout/chevron1"/>
    <dgm:cxn modelId="{CD7EAAD2-304B-4D39-9F07-7FB2D965FC48}" srcId="{B28B1753-D150-4F3D-981C-41D72C9F154B}" destId="{27F1BFA7-0F19-4892-A841-CB270BEA55A0}" srcOrd="2" destOrd="0" parTransId="{C7A60185-F0D0-4AF6-A627-4FA4171BD7B6}" sibTransId="{6E59B3E6-9014-40B0-A665-9FEBE493A005}"/>
    <dgm:cxn modelId="{F72142DE-1BBD-4486-A7E7-507B3AAF9AC9}" srcId="{A7F75A28-0330-4E29-8BF0-9732DC4B4742}" destId="{2B995252-9F55-441E-8007-66FBEECD3247}" srcOrd="0" destOrd="0" parTransId="{2BF26B45-AF17-4997-A586-B5E7D81833CD}" sibTransId="{CE2B7143-5FEE-456D-8833-58E93E9EF88D}"/>
    <dgm:cxn modelId="{F2D22DE3-AA9E-468A-8A19-ABFC8201A819}" type="presOf" srcId="{99A636DB-0547-4979-853D-3CC1C3CDBB2C}" destId="{9EC16F07-4641-4A3B-A9AB-855C2AF71BC2}" srcOrd="0" destOrd="1" presId="urn:microsoft.com/office/officeart/2005/8/layout/chevron1"/>
    <dgm:cxn modelId="{435838EE-346D-4259-82FB-BDD93E39F7FD}" type="presOf" srcId="{27F1BFA7-0F19-4892-A841-CB270BEA55A0}" destId="{A9A890B7-3CD0-40ED-BDFA-2A7D51D5D655}" srcOrd="0" destOrd="2" presId="urn:microsoft.com/office/officeart/2005/8/layout/chevron1"/>
    <dgm:cxn modelId="{6C07CA07-E3DD-4846-A9AA-D0F0A1228480}" type="presParOf" srcId="{DC7EF890-6C3E-4231-86C7-C1A9039FC3D0}" destId="{F56D33B7-74F5-40D4-94F0-649D253FE512}" srcOrd="0" destOrd="0" presId="urn:microsoft.com/office/officeart/2005/8/layout/chevron1"/>
    <dgm:cxn modelId="{412D56E2-5191-4B67-BC04-375347697BE6}" type="presParOf" srcId="{F56D33B7-74F5-40D4-94F0-649D253FE512}" destId="{27D3DE3D-0392-4F41-81FF-E026D7080AD5}" srcOrd="0" destOrd="0" presId="urn:microsoft.com/office/officeart/2005/8/layout/chevron1"/>
    <dgm:cxn modelId="{F924036C-3B1B-4D9B-9A8A-24682388923B}" type="presParOf" srcId="{F56D33B7-74F5-40D4-94F0-649D253FE512}" destId="{9EC16F07-4641-4A3B-A9AB-855C2AF71BC2}" srcOrd="1" destOrd="0" presId="urn:microsoft.com/office/officeart/2005/8/layout/chevron1"/>
    <dgm:cxn modelId="{117BBE00-236A-45B6-BFFA-AA893FBCAFFF}" type="presParOf" srcId="{DC7EF890-6C3E-4231-86C7-C1A9039FC3D0}" destId="{6243E498-A5E8-4368-93DE-FDC67F6830BF}" srcOrd="1" destOrd="0" presId="urn:microsoft.com/office/officeart/2005/8/layout/chevron1"/>
    <dgm:cxn modelId="{FB63E09C-00DD-44D9-9A67-15A8C2E99C57}" type="presParOf" srcId="{DC7EF890-6C3E-4231-86C7-C1A9039FC3D0}" destId="{64B1A931-F470-4BF1-9195-F03E0C1ACB7A}" srcOrd="2" destOrd="0" presId="urn:microsoft.com/office/officeart/2005/8/layout/chevron1"/>
    <dgm:cxn modelId="{AF13A69F-B905-412A-81EE-BED285B80FE7}" type="presParOf" srcId="{64B1A931-F470-4BF1-9195-F03E0C1ACB7A}" destId="{6BE1181E-EB3D-47D9-9532-C334D6409B36}" srcOrd="0" destOrd="0" presId="urn:microsoft.com/office/officeart/2005/8/layout/chevron1"/>
    <dgm:cxn modelId="{08D4A097-521A-4A3A-B4E5-1DFCFD8BE55E}" type="presParOf" srcId="{64B1A931-F470-4BF1-9195-F03E0C1ACB7A}" destId="{A9A890B7-3CD0-40ED-BDFA-2A7D51D5D655}"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CC2E25-E1D8-4086-928F-41D086FFA7F5}"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571F412-392D-4A60-9ECC-077C67C81293}">
      <dgm:prSet/>
      <dgm:spPr/>
      <dgm:t>
        <a:bodyPr/>
        <a:lstStyle/>
        <a:p>
          <a:pPr>
            <a:lnSpc>
              <a:spcPct val="100000"/>
            </a:lnSpc>
          </a:pPr>
          <a:r>
            <a:rPr lang="en-GB" b="1"/>
            <a:t>Frequency Division Multiple Access (FDMA): </a:t>
          </a:r>
          <a:r>
            <a:rPr lang="en-GB"/>
            <a:t>Assigns each relevant Earth Station, a distinct working carrier Radio Frequency (RF) within the Satellite’s transponder BW.</a:t>
          </a:r>
          <a:endParaRPr lang="en-US"/>
        </a:p>
      </dgm:t>
    </dgm:pt>
    <dgm:pt modelId="{CADD53E7-F381-422F-8597-27AE39E784F6}" type="parTrans" cxnId="{BD3DCC5D-93AD-44B0-9C23-29F00EE32009}">
      <dgm:prSet/>
      <dgm:spPr/>
      <dgm:t>
        <a:bodyPr/>
        <a:lstStyle/>
        <a:p>
          <a:endParaRPr lang="en-US"/>
        </a:p>
      </dgm:t>
    </dgm:pt>
    <dgm:pt modelId="{3BE30FF9-0BCC-42BF-AAB2-CBA589DC204B}" type="sibTrans" cxnId="{BD3DCC5D-93AD-44B0-9C23-29F00EE32009}">
      <dgm:prSet/>
      <dgm:spPr/>
      <dgm:t>
        <a:bodyPr/>
        <a:lstStyle/>
        <a:p>
          <a:pPr>
            <a:lnSpc>
              <a:spcPct val="100000"/>
            </a:lnSpc>
          </a:pPr>
          <a:endParaRPr lang="en-US"/>
        </a:p>
      </dgm:t>
    </dgm:pt>
    <dgm:pt modelId="{160312A7-D8A0-4D54-89F7-AAC4B2792094}">
      <dgm:prSet/>
      <dgm:spPr/>
      <dgm:t>
        <a:bodyPr/>
        <a:lstStyle/>
        <a:p>
          <a:pPr>
            <a:lnSpc>
              <a:spcPct val="100000"/>
            </a:lnSpc>
          </a:pPr>
          <a:r>
            <a:rPr lang="en-GB" b="1"/>
            <a:t>Time Division Multiple Access (TDMA): </a:t>
          </a:r>
          <a:r>
            <a:rPr lang="en-GB"/>
            <a:t>Earth Stations transmit in non-overlapping time slots in the form of bursts.</a:t>
          </a:r>
          <a:endParaRPr lang="en-US"/>
        </a:p>
      </dgm:t>
    </dgm:pt>
    <dgm:pt modelId="{7128861C-0800-43C7-9A25-AA9684B1D7D3}" type="parTrans" cxnId="{63D2C600-32C0-4680-9883-7C35127966CD}">
      <dgm:prSet/>
      <dgm:spPr/>
      <dgm:t>
        <a:bodyPr/>
        <a:lstStyle/>
        <a:p>
          <a:endParaRPr lang="en-US"/>
        </a:p>
      </dgm:t>
    </dgm:pt>
    <dgm:pt modelId="{CA3AA3FB-5990-40DB-959A-FB504C728E3D}" type="sibTrans" cxnId="{63D2C600-32C0-4680-9883-7C35127966CD}">
      <dgm:prSet/>
      <dgm:spPr/>
      <dgm:t>
        <a:bodyPr/>
        <a:lstStyle/>
        <a:p>
          <a:pPr>
            <a:lnSpc>
              <a:spcPct val="100000"/>
            </a:lnSpc>
          </a:pPr>
          <a:endParaRPr lang="en-US"/>
        </a:p>
      </dgm:t>
    </dgm:pt>
    <dgm:pt modelId="{E06712EF-5F99-47FE-97F4-5B1F8C485BB1}">
      <dgm:prSet/>
      <dgm:spPr/>
      <dgm:t>
        <a:bodyPr/>
        <a:lstStyle/>
        <a:p>
          <a:pPr>
            <a:lnSpc>
              <a:spcPct val="100000"/>
            </a:lnSpc>
          </a:pPr>
          <a:r>
            <a:rPr lang="en-GB" b="1" dirty="0"/>
            <a:t>Code Division Multiple Access (CDMA): </a:t>
          </a:r>
          <a:r>
            <a:rPr lang="en-GB" dirty="0"/>
            <a:t>Distinguishing signals through code identification such as Pseudorandom Noise (PN) sequence.</a:t>
          </a:r>
          <a:endParaRPr lang="en-US" dirty="0"/>
        </a:p>
      </dgm:t>
    </dgm:pt>
    <dgm:pt modelId="{A5E686DC-515D-43E9-AFBB-C0EC628A022D}" type="parTrans" cxnId="{F74FC505-4349-4531-9E71-D327B5DD5F49}">
      <dgm:prSet/>
      <dgm:spPr/>
      <dgm:t>
        <a:bodyPr/>
        <a:lstStyle/>
        <a:p>
          <a:endParaRPr lang="en-US"/>
        </a:p>
      </dgm:t>
    </dgm:pt>
    <dgm:pt modelId="{35EB82CA-104D-4162-9665-60630BFC01E4}" type="sibTrans" cxnId="{F74FC505-4349-4531-9E71-D327B5DD5F49}">
      <dgm:prSet/>
      <dgm:spPr/>
      <dgm:t>
        <a:bodyPr/>
        <a:lstStyle/>
        <a:p>
          <a:pPr>
            <a:lnSpc>
              <a:spcPct val="100000"/>
            </a:lnSpc>
          </a:pPr>
          <a:endParaRPr lang="en-US"/>
        </a:p>
      </dgm:t>
    </dgm:pt>
    <dgm:pt modelId="{A58D884F-5CA8-4FD1-9B92-E035D89D1101}">
      <dgm:prSet/>
      <dgm:spPr/>
      <dgm:t>
        <a:bodyPr/>
        <a:lstStyle/>
        <a:p>
          <a:pPr>
            <a:lnSpc>
              <a:spcPct val="100000"/>
            </a:lnSpc>
          </a:pPr>
          <a:r>
            <a:rPr lang="en-GB" b="1"/>
            <a:t>Space Division Multiple Access (SDMA): </a:t>
          </a:r>
          <a:r>
            <a:rPr lang="en-GB"/>
            <a:t>All Earth stations use the same RF simultaneously within a distinct space allocated for each link through separate spot beams. </a:t>
          </a:r>
          <a:endParaRPr lang="en-US"/>
        </a:p>
      </dgm:t>
    </dgm:pt>
    <dgm:pt modelId="{299CE9A7-EFD5-49E0-846A-DAB54B0EC052}" type="parTrans" cxnId="{DBF0D353-BF2D-4F84-8869-FFCC0BBAC28B}">
      <dgm:prSet/>
      <dgm:spPr/>
      <dgm:t>
        <a:bodyPr/>
        <a:lstStyle/>
        <a:p>
          <a:endParaRPr lang="en-US"/>
        </a:p>
      </dgm:t>
    </dgm:pt>
    <dgm:pt modelId="{48E38605-5DCC-47D9-B261-1E0A3020B1BC}" type="sibTrans" cxnId="{DBF0D353-BF2D-4F84-8869-FFCC0BBAC28B}">
      <dgm:prSet/>
      <dgm:spPr/>
      <dgm:t>
        <a:bodyPr/>
        <a:lstStyle/>
        <a:p>
          <a:pPr>
            <a:lnSpc>
              <a:spcPct val="100000"/>
            </a:lnSpc>
          </a:pPr>
          <a:endParaRPr lang="en-US"/>
        </a:p>
      </dgm:t>
    </dgm:pt>
    <dgm:pt modelId="{3A9C471E-97FF-4BE8-B947-43853E8CA251}">
      <dgm:prSet/>
      <dgm:spPr/>
      <dgm:t>
        <a:bodyPr/>
        <a:lstStyle/>
        <a:p>
          <a:pPr>
            <a:lnSpc>
              <a:spcPct val="100000"/>
            </a:lnSpc>
          </a:pPr>
          <a:r>
            <a:rPr lang="en-GB" b="1"/>
            <a:t>Random Division Multiple Access (RDMA):</a:t>
          </a:r>
          <a:r>
            <a:rPr lang="en-GB"/>
            <a:t> Users asynchronously share the same transponder by randomly transmitting short bursts or packet divisions.</a:t>
          </a:r>
          <a:endParaRPr lang="en-US"/>
        </a:p>
      </dgm:t>
    </dgm:pt>
    <dgm:pt modelId="{5450C391-3E32-4EA6-80E9-9347D33035E4}" type="parTrans" cxnId="{87DD2742-10D6-45F4-A57D-5C9595E74959}">
      <dgm:prSet/>
      <dgm:spPr/>
      <dgm:t>
        <a:bodyPr/>
        <a:lstStyle/>
        <a:p>
          <a:endParaRPr lang="en-US"/>
        </a:p>
      </dgm:t>
    </dgm:pt>
    <dgm:pt modelId="{0D863D5A-DF29-47F4-AF87-C1C461E739E0}" type="sibTrans" cxnId="{87DD2742-10D6-45F4-A57D-5C9595E74959}">
      <dgm:prSet/>
      <dgm:spPr/>
      <dgm:t>
        <a:bodyPr/>
        <a:lstStyle/>
        <a:p>
          <a:endParaRPr lang="en-US"/>
        </a:p>
      </dgm:t>
    </dgm:pt>
    <dgm:pt modelId="{E61D7B2C-3093-4D13-B30A-D6E2B69C5A70}" type="pres">
      <dgm:prSet presAssocID="{06CC2E25-E1D8-4086-928F-41D086FFA7F5}" presName="root" presStyleCnt="0">
        <dgm:presLayoutVars>
          <dgm:dir/>
          <dgm:resizeHandles val="exact"/>
        </dgm:presLayoutVars>
      </dgm:prSet>
      <dgm:spPr/>
    </dgm:pt>
    <dgm:pt modelId="{C908CB90-C3F1-459D-83C7-D646BA94BC16}" type="pres">
      <dgm:prSet presAssocID="{06CC2E25-E1D8-4086-928F-41D086FFA7F5}" presName="container" presStyleCnt="0">
        <dgm:presLayoutVars>
          <dgm:dir/>
          <dgm:resizeHandles val="exact"/>
        </dgm:presLayoutVars>
      </dgm:prSet>
      <dgm:spPr/>
    </dgm:pt>
    <dgm:pt modelId="{E33C97FF-5B27-4ABE-B84B-C31A2DA22286}" type="pres">
      <dgm:prSet presAssocID="{F571F412-392D-4A60-9ECC-077C67C81293}" presName="compNode" presStyleCnt="0"/>
      <dgm:spPr/>
    </dgm:pt>
    <dgm:pt modelId="{8E3077F2-26C0-44E0-93B5-5223DDACF29B}" type="pres">
      <dgm:prSet presAssocID="{F571F412-392D-4A60-9ECC-077C67C81293}" presName="iconBgRect" presStyleLbl="bgShp" presStyleIdx="0" presStyleCnt="5"/>
      <dgm:spPr/>
    </dgm:pt>
    <dgm:pt modelId="{F0F52F5F-807A-479B-ABBA-770E056E3895}" type="pres">
      <dgm:prSet presAssocID="{F571F412-392D-4A60-9ECC-077C67C8129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atellite dish"/>
        </a:ext>
      </dgm:extLst>
    </dgm:pt>
    <dgm:pt modelId="{75FF2B2D-4DF7-4B9D-85A7-D037EC26E0D2}" type="pres">
      <dgm:prSet presAssocID="{F571F412-392D-4A60-9ECC-077C67C81293}" presName="spaceRect" presStyleCnt="0"/>
      <dgm:spPr/>
    </dgm:pt>
    <dgm:pt modelId="{A3AE0B43-D4F1-4F77-891E-1F479ED57016}" type="pres">
      <dgm:prSet presAssocID="{F571F412-392D-4A60-9ECC-077C67C81293}" presName="textRect" presStyleLbl="revTx" presStyleIdx="0" presStyleCnt="5">
        <dgm:presLayoutVars>
          <dgm:chMax val="1"/>
          <dgm:chPref val="1"/>
        </dgm:presLayoutVars>
      </dgm:prSet>
      <dgm:spPr/>
    </dgm:pt>
    <dgm:pt modelId="{C1CDBF3E-225F-4E8C-ABCC-95888300FD5B}" type="pres">
      <dgm:prSet presAssocID="{3BE30FF9-0BCC-42BF-AAB2-CBA589DC204B}" presName="sibTrans" presStyleLbl="sibTrans2D1" presStyleIdx="0" presStyleCnt="0"/>
      <dgm:spPr/>
    </dgm:pt>
    <dgm:pt modelId="{587CB443-2CF5-40FE-9972-7578CF924C32}" type="pres">
      <dgm:prSet presAssocID="{160312A7-D8A0-4D54-89F7-AAC4B2792094}" presName="compNode" presStyleCnt="0"/>
      <dgm:spPr/>
    </dgm:pt>
    <dgm:pt modelId="{07384418-4FC0-440C-AFC7-71B2BDFAE7BB}" type="pres">
      <dgm:prSet presAssocID="{160312A7-D8A0-4D54-89F7-AAC4B2792094}" presName="iconBgRect" presStyleLbl="bgShp" presStyleIdx="1" presStyleCnt="5"/>
      <dgm:spPr/>
    </dgm:pt>
    <dgm:pt modelId="{73186169-8D40-48CC-A50F-10224978251C}" type="pres">
      <dgm:prSet presAssocID="{160312A7-D8A0-4D54-89F7-AAC4B279209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74B655EC-0262-44C5-AD9D-B9C4D7FF81A4}" type="pres">
      <dgm:prSet presAssocID="{160312A7-D8A0-4D54-89F7-AAC4B2792094}" presName="spaceRect" presStyleCnt="0"/>
      <dgm:spPr/>
    </dgm:pt>
    <dgm:pt modelId="{4A69A0A9-A390-45DB-B089-8ED931B32AE0}" type="pres">
      <dgm:prSet presAssocID="{160312A7-D8A0-4D54-89F7-AAC4B2792094}" presName="textRect" presStyleLbl="revTx" presStyleIdx="1" presStyleCnt="5">
        <dgm:presLayoutVars>
          <dgm:chMax val="1"/>
          <dgm:chPref val="1"/>
        </dgm:presLayoutVars>
      </dgm:prSet>
      <dgm:spPr/>
    </dgm:pt>
    <dgm:pt modelId="{8D9721B2-1BDB-4113-AD22-3B2095B452C2}" type="pres">
      <dgm:prSet presAssocID="{CA3AA3FB-5990-40DB-959A-FB504C728E3D}" presName="sibTrans" presStyleLbl="sibTrans2D1" presStyleIdx="0" presStyleCnt="0"/>
      <dgm:spPr/>
    </dgm:pt>
    <dgm:pt modelId="{86729915-7D55-43C1-8F7B-A43392C7E8D5}" type="pres">
      <dgm:prSet presAssocID="{E06712EF-5F99-47FE-97F4-5B1F8C485BB1}" presName="compNode" presStyleCnt="0"/>
      <dgm:spPr/>
    </dgm:pt>
    <dgm:pt modelId="{7DBA8AF0-4A81-459B-A6AA-7428E9AD203E}" type="pres">
      <dgm:prSet presAssocID="{E06712EF-5F99-47FE-97F4-5B1F8C485BB1}" presName="iconBgRect" presStyleLbl="bgShp" presStyleIdx="2" presStyleCnt="5"/>
      <dgm:spPr/>
    </dgm:pt>
    <dgm:pt modelId="{86FCB47A-6CAC-4277-973A-3A52D1E997E2}" type="pres">
      <dgm:prSet presAssocID="{E06712EF-5F99-47FE-97F4-5B1F8C485BB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14B180EA-F476-40B5-8FD0-03F3C27F323A}" type="pres">
      <dgm:prSet presAssocID="{E06712EF-5F99-47FE-97F4-5B1F8C485BB1}" presName="spaceRect" presStyleCnt="0"/>
      <dgm:spPr/>
    </dgm:pt>
    <dgm:pt modelId="{62D8A9EB-E229-48FF-AB80-3159150453BD}" type="pres">
      <dgm:prSet presAssocID="{E06712EF-5F99-47FE-97F4-5B1F8C485BB1}" presName="textRect" presStyleLbl="revTx" presStyleIdx="2" presStyleCnt="5">
        <dgm:presLayoutVars>
          <dgm:chMax val="1"/>
          <dgm:chPref val="1"/>
        </dgm:presLayoutVars>
      </dgm:prSet>
      <dgm:spPr/>
    </dgm:pt>
    <dgm:pt modelId="{005FA3F6-DF80-42B0-B410-90F8F62CAD51}" type="pres">
      <dgm:prSet presAssocID="{35EB82CA-104D-4162-9665-60630BFC01E4}" presName="sibTrans" presStyleLbl="sibTrans2D1" presStyleIdx="0" presStyleCnt="0"/>
      <dgm:spPr/>
    </dgm:pt>
    <dgm:pt modelId="{239A1DCE-BDCE-4BED-8965-7F5A62E471E5}" type="pres">
      <dgm:prSet presAssocID="{A58D884F-5CA8-4FD1-9B92-E035D89D1101}" presName="compNode" presStyleCnt="0"/>
      <dgm:spPr/>
    </dgm:pt>
    <dgm:pt modelId="{EB9678F3-4821-415E-AC36-F02B2806988D}" type="pres">
      <dgm:prSet presAssocID="{A58D884F-5CA8-4FD1-9B92-E035D89D1101}" presName="iconBgRect" presStyleLbl="bgShp" presStyleIdx="3" presStyleCnt="5"/>
      <dgm:spPr/>
    </dgm:pt>
    <dgm:pt modelId="{234763CB-353D-4375-8EC6-08A599E585FB}" type="pres">
      <dgm:prSet presAssocID="{A58D884F-5CA8-4FD1-9B92-E035D89D110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atellite"/>
        </a:ext>
      </dgm:extLst>
    </dgm:pt>
    <dgm:pt modelId="{E2E4AE64-C926-46D8-83E1-5CB1786D9CC9}" type="pres">
      <dgm:prSet presAssocID="{A58D884F-5CA8-4FD1-9B92-E035D89D1101}" presName="spaceRect" presStyleCnt="0"/>
      <dgm:spPr/>
    </dgm:pt>
    <dgm:pt modelId="{C5A02E75-AE41-4AA3-9193-3671C6F1F41F}" type="pres">
      <dgm:prSet presAssocID="{A58D884F-5CA8-4FD1-9B92-E035D89D1101}" presName="textRect" presStyleLbl="revTx" presStyleIdx="3" presStyleCnt="5">
        <dgm:presLayoutVars>
          <dgm:chMax val="1"/>
          <dgm:chPref val="1"/>
        </dgm:presLayoutVars>
      </dgm:prSet>
      <dgm:spPr/>
    </dgm:pt>
    <dgm:pt modelId="{25EB2EEA-4581-4F4F-8A51-DA8F3F069E54}" type="pres">
      <dgm:prSet presAssocID="{48E38605-5DCC-47D9-B261-1E0A3020B1BC}" presName="sibTrans" presStyleLbl="sibTrans2D1" presStyleIdx="0" presStyleCnt="0"/>
      <dgm:spPr/>
    </dgm:pt>
    <dgm:pt modelId="{256EBD22-CF94-48FC-A84A-6DCE758123CC}" type="pres">
      <dgm:prSet presAssocID="{3A9C471E-97FF-4BE8-B947-43853E8CA251}" presName="compNode" presStyleCnt="0"/>
      <dgm:spPr/>
    </dgm:pt>
    <dgm:pt modelId="{0E9E64DB-DCA1-4B0B-8002-4473CF3BD081}" type="pres">
      <dgm:prSet presAssocID="{3A9C471E-97FF-4BE8-B947-43853E8CA251}" presName="iconBgRect" presStyleLbl="bgShp" presStyleIdx="4" presStyleCnt="5"/>
      <dgm:spPr/>
    </dgm:pt>
    <dgm:pt modelId="{B4418DAD-A70A-4776-A9F3-4AF8B7BDD474}" type="pres">
      <dgm:prSet presAssocID="{3A9C471E-97FF-4BE8-B947-43853E8CA25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tream"/>
        </a:ext>
      </dgm:extLst>
    </dgm:pt>
    <dgm:pt modelId="{D0E0977C-AC49-4C40-AB4D-D0B8A0C27D34}" type="pres">
      <dgm:prSet presAssocID="{3A9C471E-97FF-4BE8-B947-43853E8CA251}" presName="spaceRect" presStyleCnt="0"/>
      <dgm:spPr/>
    </dgm:pt>
    <dgm:pt modelId="{6D996C72-B20B-4759-9CF9-60FDDD4E868E}" type="pres">
      <dgm:prSet presAssocID="{3A9C471E-97FF-4BE8-B947-43853E8CA251}" presName="textRect" presStyleLbl="revTx" presStyleIdx="4" presStyleCnt="5">
        <dgm:presLayoutVars>
          <dgm:chMax val="1"/>
          <dgm:chPref val="1"/>
        </dgm:presLayoutVars>
      </dgm:prSet>
      <dgm:spPr/>
    </dgm:pt>
  </dgm:ptLst>
  <dgm:cxnLst>
    <dgm:cxn modelId="{63D2C600-32C0-4680-9883-7C35127966CD}" srcId="{06CC2E25-E1D8-4086-928F-41D086FFA7F5}" destId="{160312A7-D8A0-4D54-89F7-AAC4B2792094}" srcOrd="1" destOrd="0" parTransId="{7128861C-0800-43C7-9A25-AA9684B1D7D3}" sibTransId="{CA3AA3FB-5990-40DB-959A-FB504C728E3D}"/>
    <dgm:cxn modelId="{F74FC505-4349-4531-9E71-D327B5DD5F49}" srcId="{06CC2E25-E1D8-4086-928F-41D086FFA7F5}" destId="{E06712EF-5F99-47FE-97F4-5B1F8C485BB1}" srcOrd="2" destOrd="0" parTransId="{A5E686DC-515D-43E9-AFBB-C0EC628A022D}" sibTransId="{35EB82CA-104D-4162-9665-60630BFC01E4}"/>
    <dgm:cxn modelId="{93A9912D-BC69-44BC-B8AA-EBDC9E4A559B}" type="presOf" srcId="{06CC2E25-E1D8-4086-928F-41D086FFA7F5}" destId="{E61D7B2C-3093-4D13-B30A-D6E2B69C5A70}" srcOrd="0" destOrd="0" presId="urn:microsoft.com/office/officeart/2018/2/layout/IconCircleList"/>
    <dgm:cxn modelId="{BD3DCC5D-93AD-44B0-9C23-29F00EE32009}" srcId="{06CC2E25-E1D8-4086-928F-41D086FFA7F5}" destId="{F571F412-392D-4A60-9ECC-077C67C81293}" srcOrd="0" destOrd="0" parTransId="{CADD53E7-F381-422F-8597-27AE39E784F6}" sibTransId="{3BE30FF9-0BCC-42BF-AAB2-CBA589DC204B}"/>
    <dgm:cxn modelId="{87DD2742-10D6-45F4-A57D-5C9595E74959}" srcId="{06CC2E25-E1D8-4086-928F-41D086FFA7F5}" destId="{3A9C471E-97FF-4BE8-B947-43853E8CA251}" srcOrd="4" destOrd="0" parTransId="{5450C391-3E32-4EA6-80E9-9347D33035E4}" sibTransId="{0D863D5A-DF29-47F4-AF87-C1C461E739E0}"/>
    <dgm:cxn modelId="{7E323C6D-86EB-4E11-8369-966C83DB41AF}" type="presOf" srcId="{35EB82CA-104D-4162-9665-60630BFC01E4}" destId="{005FA3F6-DF80-42B0-B410-90F8F62CAD51}" srcOrd="0" destOrd="0" presId="urn:microsoft.com/office/officeart/2018/2/layout/IconCircleList"/>
    <dgm:cxn modelId="{DBF0D353-BF2D-4F84-8869-FFCC0BBAC28B}" srcId="{06CC2E25-E1D8-4086-928F-41D086FFA7F5}" destId="{A58D884F-5CA8-4FD1-9B92-E035D89D1101}" srcOrd="3" destOrd="0" parTransId="{299CE9A7-EFD5-49E0-846A-DAB54B0EC052}" sibTransId="{48E38605-5DCC-47D9-B261-1E0A3020B1BC}"/>
    <dgm:cxn modelId="{4EA29D91-D281-4A90-962A-876533E8B5C9}" type="presOf" srcId="{F571F412-392D-4A60-9ECC-077C67C81293}" destId="{A3AE0B43-D4F1-4F77-891E-1F479ED57016}" srcOrd="0" destOrd="0" presId="urn:microsoft.com/office/officeart/2018/2/layout/IconCircleList"/>
    <dgm:cxn modelId="{2A11BCB7-4DB1-4D41-8D9F-4637471479B5}" type="presOf" srcId="{A58D884F-5CA8-4FD1-9B92-E035D89D1101}" destId="{C5A02E75-AE41-4AA3-9193-3671C6F1F41F}" srcOrd="0" destOrd="0" presId="urn:microsoft.com/office/officeart/2018/2/layout/IconCircleList"/>
    <dgm:cxn modelId="{755F83BB-1C7E-4915-A096-83D1FD019C5F}" type="presOf" srcId="{3A9C471E-97FF-4BE8-B947-43853E8CA251}" destId="{6D996C72-B20B-4759-9CF9-60FDDD4E868E}" srcOrd="0" destOrd="0" presId="urn:microsoft.com/office/officeart/2018/2/layout/IconCircleList"/>
    <dgm:cxn modelId="{6C6E5ABE-FBED-45F9-9334-BF0A65FD10AF}" type="presOf" srcId="{3BE30FF9-0BCC-42BF-AAB2-CBA589DC204B}" destId="{C1CDBF3E-225F-4E8C-ABCC-95888300FD5B}" srcOrd="0" destOrd="0" presId="urn:microsoft.com/office/officeart/2018/2/layout/IconCircleList"/>
    <dgm:cxn modelId="{F2C97DD8-DA0C-48B1-B072-EF881F939F4D}" type="presOf" srcId="{CA3AA3FB-5990-40DB-959A-FB504C728E3D}" destId="{8D9721B2-1BDB-4113-AD22-3B2095B452C2}" srcOrd="0" destOrd="0" presId="urn:microsoft.com/office/officeart/2018/2/layout/IconCircleList"/>
    <dgm:cxn modelId="{BCDA72DE-83D8-4818-AB18-EE43793732D2}" type="presOf" srcId="{E06712EF-5F99-47FE-97F4-5B1F8C485BB1}" destId="{62D8A9EB-E229-48FF-AB80-3159150453BD}" srcOrd="0" destOrd="0" presId="urn:microsoft.com/office/officeart/2018/2/layout/IconCircleList"/>
    <dgm:cxn modelId="{DBEF4DEC-322E-4A98-95D3-08A069EBC047}" type="presOf" srcId="{48E38605-5DCC-47D9-B261-1E0A3020B1BC}" destId="{25EB2EEA-4581-4F4F-8A51-DA8F3F069E54}" srcOrd="0" destOrd="0" presId="urn:microsoft.com/office/officeart/2018/2/layout/IconCircleList"/>
    <dgm:cxn modelId="{4C1789F1-45EA-4A24-AB8F-299C264C277B}" type="presOf" srcId="{160312A7-D8A0-4D54-89F7-AAC4B2792094}" destId="{4A69A0A9-A390-45DB-B089-8ED931B32AE0}" srcOrd="0" destOrd="0" presId="urn:microsoft.com/office/officeart/2018/2/layout/IconCircleList"/>
    <dgm:cxn modelId="{D5624EB4-C8EF-4F75-BCC8-9CF6CB922625}" type="presParOf" srcId="{E61D7B2C-3093-4D13-B30A-D6E2B69C5A70}" destId="{C908CB90-C3F1-459D-83C7-D646BA94BC16}" srcOrd="0" destOrd="0" presId="urn:microsoft.com/office/officeart/2018/2/layout/IconCircleList"/>
    <dgm:cxn modelId="{7D606E1A-4135-454B-9887-BCDD12326671}" type="presParOf" srcId="{C908CB90-C3F1-459D-83C7-D646BA94BC16}" destId="{E33C97FF-5B27-4ABE-B84B-C31A2DA22286}" srcOrd="0" destOrd="0" presId="urn:microsoft.com/office/officeart/2018/2/layout/IconCircleList"/>
    <dgm:cxn modelId="{DCA8067F-1C64-47D3-9697-5564F364248F}" type="presParOf" srcId="{E33C97FF-5B27-4ABE-B84B-C31A2DA22286}" destId="{8E3077F2-26C0-44E0-93B5-5223DDACF29B}" srcOrd="0" destOrd="0" presId="urn:microsoft.com/office/officeart/2018/2/layout/IconCircleList"/>
    <dgm:cxn modelId="{41A9FE5C-37CC-44CD-8412-4CD1B7C94F6D}" type="presParOf" srcId="{E33C97FF-5B27-4ABE-B84B-C31A2DA22286}" destId="{F0F52F5F-807A-479B-ABBA-770E056E3895}" srcOrd="1" destOrd="0" presId="urn:microsoft.com/office/officeart/2018/2/layout/IconCircleList"/>
    <dgm:cxn modelId="{2C4EA77B-6836-41D3-A2C9-060207D413DD}" type="presParOf" srcId="{E33C97FF-5B27-4ABE-B84B-C31A2DA22286}" destId="{75FF2B2D-4DF7-4B9D-85A7-D037EC26E0D2}" srcOrd="2" destOrd="0" presId="urn:microsoft.com/office/officeart/2018/2/layout/IconCircleList"/>
    <dgm:cxn modelId="{65DDEDFB-806D-4E38-B534-DDA01ABD5104}" type="presParOf" srcId="{E33C97FF-5B27-4ABE-B84B-C31A2DA22286}" destId="{A3AE0B43-D4F1-4F77-891E-1F479ED57016}" srcOrd="3" destOrd="0" presId="urn:microsoft.com/office/officeart/2018/2/layout/IconCircleList"/>
    <dgm:cxn modelId="{00017723-229A-476B-A4FA-587B86C5D67B}" type="presParOf" srcId="{C908CB90-C3F1-459D-83C7-D646BA94BC16}" destId="{C1CDBF3E-225F-4E8C-ABCC-95888300FD5B}" srcOrd="1" destOrd="0" presId="urn:microsoft.com/office/officeart/2018/2/layout/IconCircleList"/>
    <dgm:cxn modelId="{7D0A1940-828F-4DB5-AB51-D98DC1B80275}" type="presParOf" srcId="{C908CB90-C3F1-459D-83C7-D646BA94BC16}" destId="{587CB443-2CF5-40FE-9972-7578CF924C32}" srcOrd="2" destOrd="0" presId="urn:microsoft.com/office/officeart/2018/2/layout/IconCircleList"/>
    <dgm:cxn modelId="{8F94B37A-6312-4358-B831-F5CE7CF84958}" type="presParOf" srcId="{587CB443-2CF5-40FE-9972-7578CF924C32}" destId="{07384418-4FC0-440C-AFC7-71B2BDFAE7BB}" srcOrd="0" destOrd="0" presId="urn:microsoft.com/office/officeart/2018/2/layout/IconCircleList"/>
    <dgm:cxn modelId="{D4E96FF3-F9AB-4FCA-817A-5FF00B59D497}" type="presParOf" srcId="{587CB443-2CF5-40FE-9972-7578CF924C32}" destId="{73186169-8D40-48CC-A50F-10224978251C}" srcOrd="1" destOrd="0" presId="urn:microsoft.com/office/officeart/2018/2/layout/IconCircleList"/>
    <dgm:cxn modelId="{FA36DF30-2790-420C-9856-31305E448DB9}" type="presParOf" srcId="{587CB443-2CF5-40FE-9972-7578CF924C32}" destId="{74B655EC-0262-44C5-AD9D-B9C4D7FF81A4}" srcOrd="2" destOrd="0" presId="urn:microsoft.com/office/officeart/2018/2/layout/IconCircleList"/>
    <dgm:cxn modelId="{B425510A-D018-43DB-BE55-F90ADCBC55EA}" type="presParOf" srcId="{587CB443-2CF5-40FE-9972-7578CF924C32}" destId="{4A69A0A9-A390-45DB-B089-8ED931B32AE0}" srcOrd="3" destOrd="0" presId="urn:microsoft.com/office/officeart/2018/2/layout/IconCircleList"/>
    <dgm:cxn modelId="{5C623372-CFB5-4BD4-ADA4-A48770EEEB06}" type="presParOf" srcId="{C908CB90-C3F1-459D-83C7-D646BA94BC16}" destId="{8D9721B2-1BDB-4113-AD22-3B2095B452C2}" srcOrd="3" destOrd="0" presId="urn:microsoft.com/office/officeart/2018/2/layout/IconCircleList"/>
    <dgm:cxn modelId="{FFAACDE6-C783-41AF-878E-050EA9AEBF04}" type="presParOf" srcId="{C908CB90-C3F1-459D-83C7-D646BA94BC16}" destId="{86729915-7D55-43C1-8F7B-A43392C7E8D5}" srcOrd="4" destOrd="0" presId="urn:microsoft.com/office/officeart/2018/2/layout/IconCircleList"/>
    <dgm:cxn modelId="{C8215441-4299-43C6-AE02-5F1796E3272C}" type="presParOf" srcId="{86729915-7D55-43C1-8F7B-A43392C7E8D5}" destId="{7DBA8AF0-4A81-459B-A6AA-7428E9AD203E}" srcOrd="0" destOrd="0" presId="urn:microsoft.com/office/officeart/2018/2/layout/IconCircleList"/>
    <dgm:cxn modelId="{A33DF57D-EBD9-4862-B79E-4D0904F3AECE}" type="presParOf" srcId="{86729915-7D55-43C1-8F7B-A43392C7E8D5}" destId="{86FCB47A-6CAC-4277-973A-3A52D1E997E2}" srcOrd="1" destOrd="0" presId="urn:microsoft.com/office/officeart/2018/2/layout/IconCircleList"/>
    <dgm:cxn modelId="{7016FD78-6CAD-428B-AF35-5148134BC1F6}" type="presParOf" srcId="{86729915-7D55-43C1-8F7B-A43392C7E8D5}" destId="{14B180EA-F476-40B5-8FD0-03F3C27F323A}" srcOrd="2" destOrd="0" presId="urn:microsoft.com/office/officeart/2018/2/layout/IconCircleList"/>
    <dgm:cxn modelId="{A1F89136-DA03-4FEC-862B-77C13A7E0227}" type="presParOf" srcId="{86729915-7D55-43C1-8F7B-A43392C7E8D5}" destId="{62D8A9EB-E229-48FF-AB80-3159150453BD}" srcOrd="3" destOrd="0" presId="urn:microsoft.com/office/officeart/2018/2/layout/IconCircleList"/>
    <dgm:cxn modelId="{4CC424AA-BB90-4CAF-9173-10597A89DC28}" type="presParOf" srcId="{C908CB90-C3F1-459D-83C7-D646BA94BC16}" destId="{005FA3F6-DF80-42B0-B410-90F8F62CAD51}" srcOrd="5" destOrd="0" presId="urn:microsoft.com/office/officeart/2018/2/layout/IconCircleList"/>
    <dgm:cxn modelId="{63E43A06-80CC-4CAA-89F4-99038BE34A76}" type="presParOf" srcId="{C908CB90-C3F1-459D-83C7-D646BA94BC16}" destId="{239A1DCE-BDCE-4BED-8965-7F5A62E471E5}" srcOrd="6" destOrd="0" presId="urn:microsoft.com/office/officeart/2018/2/layout/IconCircleList"/>
    <dgm:cxn modelId="{5B6CC0E9-902D-46E6-8324-956552A82C02}" type="presParOf" srcId="{239A1DCE-BDCE-4BED-8965-7F5A62E471E5}" destId="{EB9678F3-4821-415E-AC36-F02B2806988D}" srcOrd="0" destOrd="0" presId="urn:microsoft.com/office/officeart/2018/2/layout/IconCircleList"/>
    <dgm:cxn modelId="{57C9C3D3-D23A-400B-AD0F-F597F2065C93}" type="presParOf" srcId="{239A1DCE-BDCE-4BED-8965-7F5A62E471E5}" destId="{234763CB-353D-4375-8EC6-08A599E585FB}" srcOrd="1" destOrd="0" presId="urn:microsoft.com/office/officeart/2018/2/layout/IconCircleList"/>
    <dgm:cxn modelId="{444C32F5-D401-43A1-8012-FBCD72214A4F}" type="presParOf" srcId="{239A1DCE-BDCE-4BED-8965-7F5A62E471E5}" destId="{E2E4AE64-C926-46D8-83E1-5CB1786D9CC9}" srcOrd="2" destOrd="0" presId="urn:microsoft.com/office/officeart/2018/2/layout/IconCircleList"/>
    <dgm:cxn modelId="{80720ABD-744A-4777-A0D7-DD9FDAFD07CC}" type="presParOf" srcId="{239A1DCE-BDCE-4BED-8965-7F5A62E471E5}" destId="{C5A02E75-AE41-4AA3-9193-3671C6F1F41F}" srcOrd="3" destOrd="0" presId="urn:microsoft.com/office/officeart/2018/2/layout/IconCircleList"/>
    <dgm:cxn modelId="{2B1EEA47-0D99-4420-8B77-503CE6B8E3A0}" type="presParOf" srcId="{C908CB90-C3F1-459D-83C7-D646BA94BC16}" destId="{25EB2EEA-4581-4F4F-8A51-DA8F3F069E54}" srcOrd="7" destOrd="0" presId="urn:microsoft.com/office/officeart/2018/2/layout/IconCircleList"/>
    <dgm:cxn modelId="{749D47E4-A4C6-4E81-BBDF-173A20C49E01}" type="presParOf" srcId="{C908CB90-C3F1-459D-83C7-D646BA94BC16}" destId="{256EBD22-CF94-48FC-A84A-6DCE758123CC}" srcOrd="8" destOrd="0" presId="urn:microsoft.com/office/officeart/2018/2/layout/IconCircleList"/>
    <dgm:cxn modelId="{04422DD2-496C-4A48-8D72-FE40A2AD9D79}" type="presParOf" srcId="{256EBD22-CF94-48FC-A84A-6DCE758123CC}" destId="{0E9E64DB-DCA1-4B0B-8002-4473CF3BD081}" srcOrd="0" destOrd="0" presId="urn:microsoft.com/office/officeart/2018/2/layout/IconCircleList"/>
    <dgm:cxn modelId="{8774C9CA-DA58-4E7F-BA33-2BE2F8614F16}" type="presParOf" srcId="{256EBD22-CF94-48FC-A84A-6DCE758123CC}" destId="{B4418DAD-A70A-4776-A9F3-4AF8B7BDD474}" srcOrd="1" destOrd="0" presId="urn:microsoft.com/office/officeart/2018/2/layout/IconCircleList"/>
    <dgm:cxn modelId="{5D3EE1CC-D5D0-4BF4-8F52-822E85BD0531}" type="presParOf" srcId="{256EBD22-CF94-48FC-A84A-6DCE758123CC}" destId="{D0E0977C-AC49-4C40-AB4D-D0B8A0C27D34}" srcOrd="2" destOrd="0" presId="urn:microsoft.com/office/officeart/2018/2/layout/IconCircleList"/>
    <dgm:cxn modelId="{4DCBB3EE-37A0-4552-93BE-004DC9C2B1B8}" type="presParOf" srcId="{256EBD22-CF94-48FC-A84A-6DCE758123CC}" destId="{6D996C72-B20B-4759-9CF9-60FDDD4E868E}"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13E29B-984D-4DA3-8B41-D3280CBD8FC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AA99995-DDF8-4668-917B-34700AD1BCD7}">
      <dgm:prSet/>
      <dgm:spPr/>
      <dgm:t>
        <a:bodyPr/>
        <a:lstStyle/>
        <a:p>
          <a:r>
            <a:rPr lang="en-GB"/>
            <a:t>Reduction in interference from other systems.</a:t>
          </a:r>
          <a:endParaRPr lang="en-US"/>
        </a:p>
      </dgm:t>
    </dgm:pt>
    <dgm:pt modelId="{3F310153-3424-4B8C-973C-739621CB56EC}" type="parTrans" cxnId="{DBC5BF35-56A3-409F-ABDF-FCB64B8CB03B}">
      <dgm:prSet/>
      <dgm:spPr/>
      <dgm:t>
        <a:bodyPr/>
        <a:lstStyle/>
        <a:p>
          <a:endParaRPr lang="en-US"/>
        </a:p>
      </dgm:t>
    </dgm:pt>
    <dgm:pt modelId="{7E18AA7F-D613-43FC-861C-5FD2D8840BED}" type="sibTrans" cxnId="{DBC5BF35-56A3-409F-ABDF-FCB64B8CB03B}">
      <dgm:prSet/>
      <dgm:spPr/>
      <dgm:t>
        <a:bodyPr/>
        <a:lstStyle/>
        <a:p>
          <a:endParaRPr lang="en-US"/>
        </a:p>
      </dgm:t>
    </dgm:pt>
    <dgm:pt modelId="{061AA3AB-7CAC-471D-ADD8-E8A6FD54BA42}">
      <dgm:prSet/>
      <dgm:spPr/>
      <dgm:t>
        <a:bodyPr/>
        <a:lstStyle/>
        <a:p>
          <a:r>
            <a:rPr lang="en-GB"/>
            <a:t>Mitigation of the negative effects of multipath signals.</a:t>
          </a:r>
          <a:endParaRPr lang="en-US"/>
        </a:p>
      </dgm:t>
    </dgm:pt>
    <dgm:pt modelId="{C6AF9AF4-50C2-4209-8742-89653B18F204}" type="parTrans" cxnId="{52D6AD0C-78A5-4410-B754-8F819652567B}">
      <dgm:prSet/>
      <dgm:spPr/>
      <dgm:t>
        <a:bodyPr/>
        <a:lstStyle/>
        <a:p>
          <a:endParaRPr lang="en-US"/>
        </a:p>
      </dgm:t>
    </dgm:pt>
    <dgm:pt modelId="{96933F98-5DF1-44B6-9752-8A89D99040F5}" type="sibTrans" cxnId="{52D6AD0C-78A5-4410-B754-8F819652567B}">
      <dgm:prSet/>
      <dgm:spPr/>
      <dgm:t>
        <a:bodyPr/>
        <a:lstStyle/>
        <a:p>
          <a:endParaRPr lang="en-US"/>
        </a:p>
      </dgm:t>
    </dgm:pt>
    <dgm:pt modelId="{7D9CFB25-C8F3-42CC-B48B-808BAD3CABBE}">
      <dgm:prSet/>
      <dgm:spPr/>
      <dgm:t>
        <a:bodyPr/>
        <a:lstStyle/>
        <a:p>
          <a:r>
            <a:rPr lang="en-GB"/>
            <a:t>Increased signal-to-interference ratio (SIR).</a:t>
          </a:r>
          <a:endParaRPr lang="en-US"/>
        </a:p>
      </dgm:t>
    </dgm:pt>
    <dgm:pt modelId="{8315B56F-54E5-40E5-AD6B-43DFA52BD999}" type="parTrans" cxnId="{B53E7CA3-4F3B-4CD8-8D00-5E9E0CB9D574}">
      <dgm:prSet/>
      <dgm:spPr/>
      <dgm:t>
        <a:bodyPr/>
        <a:lstStyle/>
        <a:p>
          <a:endParaRPr lang="en-US"/>
        </a:p>
      </dgm:t>
    </dgm:pt>
    <dgm:pt modelId="{D2869A79-934A-44F2-BF0B-4CAEF49C9561}" type="sibTrans" cxnId="{B53E7CA3-4F3B-4CD8-8D00-5E9E0CB9D574}">
      <dgm:prSet/>
      <dgm:spPr/>
      <dgm:t>
        <a:bodyPr/>
        <a:lstStyle/>
        <a:p>
          <a:endParaRPr lang="en-US"/>
        </a:p>
      </dgm:t>
    </dgm:pt>
    <dgm:pt modelId="{C0873A54-7C79-4813-97BB-9C7A3450E301}">
      <dgm:prSet/>
      <dgm:spPr/>
      <dgm:t>
        <a:bodyPr/>
        <a:lstStyle/>
        <a:p>
          <a:r>
            <a:rPr lang="en-GB"/>
            <a:t>Possibility of tighter channel reuse patterns.</a:t>
          </a:r>
          <a:endParaRPr lang="en-US"/>
        </a:p>
      </dgm:t>
    </dgm:pt>
    <dgm:pt modelId="{35A242DB-9750-407F-BC60-0A95470769F0}" type="parTrans" cxnId="{53D000F1-279A-41DC-9F59-A2CA208CBA37}">
      <dgm:prSet/>
      <dgm:spPr/>
      <dgm:t>
        <a:bodyPr/>
        <a:lstStyle/>
        <a:p>
          <a:endParaRPr lang="en-US"/>
        </a:p>
      </dgm:t>
    </dgm:pt>
    <dgm:pt modelId="{F7907170-F3CE-43E2-B967-BB51AFA0F387}" type="sibTrans" cxnId="{53D000F1-279A-41DC-9F59-A2CA208CBA37}">
      <dgm:prSet/>
      <dgm:spPr/>
      <dgm:t>
        <a:bodyPr/>
        <a:lstStyle/>
        <a:p>
          <a:endParaRPr lang="en-US"/>
        </a:p>
      </dgm:t>
    </dgm:pt>
    <dgm:pt modelId="{7E034573-9A16-493B-A7CF-DE013929FBB3}">
      <dgm:prSet/>
      <dgm:spPr/>
      <dgm:t>
        <a:bodyPr/>
        <a:lstStyle/>
        <a:p>
          <a:r>
            <a:rPr lang="en-GB"/>
            <a:t>Creation of separate spatial channels within each cell</a:t>
          </a:r>
          <a:endParaRPr lang="en-US"/>
        </a:p>
      </dgm:t>
    </dgm:pt>
    <dgm:pt modelId="{F0D38681-0888-4092-B9EF-CB197FA5FF27}" type="parTrans" cxnId="{76B1708E-1EF5-499E-B365-C5D119D892E1}">
      <dgm:prSet/>
      <dgm:spPr/>
      <dgm:t>
        <a:bodyPr/>
        <a:lstStyle/>
        <a:p>
          <a:endParaRPr lang="en-US"/>
        </a:p>
      </dgm:t>
    </dgm:pt>
    <dgm:pt modelId="{1E3BCEAB-FD2F-46CC-815B-C67A8E7BF653}" type="sibTrans" cxnId="{76B1708E-1EF5-499E-B365-C5D119D892E1}">
      <dgm:prSet/>
      <dgm:spPr/>
      <dgm:t>
        <a:bodyPr/>
        <a:lstStyle/>
        <a:p>
          <a:endParaRPr lang="en-US"/>
        </a:p>
      </dgm:t>
    </dgm:pt>
    <dgm:pt modelId="{91476505-BF7F-438F-87C9-296785EDFADA}">
      <dgm:prSet/>
      <dgm:spPr/>
      <dgm:t>
        <a:bodyPr/>
        <a:lstStyle/>
        <a:p>
          <a:r>
            <a:rPr lang="en-GB" dirty="0"/>
            <a:t>Intra-cell reuse</a:t>
          </a:r>
          <a:endParaRPr lang="en-US" dirty="0"/>
        </a:p>
      </dgm:t>
    </dgm:pt>
    <dgm:pt modelId="{F2D5000C-050D-431A-B64E-8E9910C0260C}" type="parTrans" cxnId="{5B463DAA-BA5F-4709-A28D-E7CCFE99EA40}">
      <dgm:prSet/>
      <dgm:spPr/>
      <dgm:t>
        <a:bodyPr/>
        <a:lstStyle/>
        <a:p>
          <a:endParaRPr lang="en-US"/>
        </a:p>
      </dgm:t>
    </dgm:pt>
    <dgm:pt modelId="{BCE56B18-F485-455E-993D-9885B4044570}" type="sibTrans" cxnId="{5B463DAA-BA5F-4709-A28D-E7CCFE99EA40}">
      <dgm:prSet/>
      <dgm:spPr/>
      <dgm:t>
        <a:bodyPr/>
        <a:lstStyle/>
        <a:p>
          <a:endParaRPr lang="en-US"/>
        </a:p>
      </dgm:t>
    </dgm:pt>
    <dgm:pt modelId="{D5AAB9D8-2C5C-4BD7-A688-FF33FC2AA24E}">
      <dgm:prSet/>
      <dgm:spPr/>
      <dgm:t>
        <a:bodyPr/>
        <a:lstStyle/>
        <a:p>
          <a:r>
            <a:rPr lang="en-GB"/>
            <a:t>Lower total power radiation leading to reduced network-wide RF pollution</a:t>
          </a:r>
          <a:endParaRPr lang="en-US"/>
        </a:p>
      </dgm:t>
    </dgm:pt>
    <dgm:pt modelId="{AC59A6A0-0734-48BA-80E8-4ADA2536405E}" type="parTrans" cxnId="{CD48024E-5D53-4D69-AAD0-FBBBA17CB5B1}">
      <dgm:prSet/>
      <dgm:spPr/>
      <dgm:t>
        <a:bodyPr/>
        <a:lstStyle/>
        <a:p>
          <a:endParaRPr lang="en-US"/>
        </a:p>
      </dgm:t>
    </dgm:pt>
    <dgm:pt modelId="{85028D72-03CC-4C8E-9A28-F23BAFCD3504}" type="sibTrans" cxnId="{CD48024E-5D53-4D69-AAD0-FBBBA17CB5B1}">
      <dgm:prSet/>
      <dgm:spPr/>
      <dgm:t>
        <a:bodyPr/>
        <a:lstStyle/>
        <a:p>
          <a:endParaRPr lang="en-US"/>
        </a:p>
      </dgm:t>
    </dgm:pt>
    <dgm:pt modelId="{787F4061-55D5-433D-95BB-AC5D2896CE98}">
      <dgm:prSet/>
      <dgm:spPr/>
      <dgm:t>
        <a:bodyPr/>
        <a:lstStyle/>
        <a:p>
          <a:r>
            <a:rPr lang="en-GB"/>
            <a:t>smaller power amplifier sizes</a:t>
          </a:r>
          <a:endParaRPr lang="en-US"/>
        </a:p>
      </dgm:t>
    </dgm:pt>
    <dgm:pt modelId="{7E0CAE01-275A-4E11-90F2-55BEC30987A0}" type="parTrans" cxnId="{6D553246-D7A7-49DB-846E-00151F6DA8BC}">
      <dgm:prSet/>
      <dgm:spPr/>
      <dgm:t>
        <a:bodyPr/>
        <a:lstStyle/>
        <a:p>
          <a:endParaRPr lang="en-US"/>
        </a:p>
      </dgm:t>
    </dgm:pt>
    <dgm:pt modelId="{327814B8-D783-499E-96A1-7EF47479A65E}" type="sibTrans" cxnId="{6D553246-D7A7-49DB-846E-00151F6DA8BC}">
      <dgm:prSet/>
      <dgm:spPr/>
      <dgm:t>
        <a:bodyPr/>
        <a:lstStyle/>
        <a:p>
          <a:endParaRPr lang="en-US"/>
        </a:p>
      </dgm:t>
    </dgm:pt>
    <dgm:pt modelId="{EFEC0E0C-F4CE-4251-8664-2CB4FC76CEAA}">
      <dgm:prSet/>
      <dgm:spPr/>
      <dgm:t>
        <a:bodyPr/>
        <a:lstStyle/>
        <a:p>
          <a:r>
            <a:rPr lang="en-GB"/>
            <a:t>Knowledge of the direction of each spatial channel.</a:t>
          </a:r>
          <a:endParaRPr lang="en-US"/>
        </a:p>
      </dgm:t>
    </dgm:pt>
    <dgm:pt modelId="{F06FA5F8-B287-48D1-820C-FE599ACE48B2}" type="parTrans" cxnId="{989575AD-7D70-4926-BC29-997AA26A55C9}">
      <dgm:prSet/>
      <dgm:spPr/>
      <dgm:t>
        <a:bodyPr/>
        <a:lstStyle/>
        <a:p>
          <a:endParaRPr lang="en-US"/>
        </a:p>
      </dgm:t>
    </dgm:pt>
    <dgm:pt modelId="{0DFF1E6B-9D32-4FCC-82FA-A8DF792B8272}" type="sibTrans" cxnId="{989575AD-7D70-4926-BC29-997AA26A55C9}">
      <dgm:prSet/>
      <dgm:spPr/>
      <dgm:t>
        <a:bodyPr/>
        <a:lstStyle/>
        <a:p>
          <a:endParaRPr lang="en-US"/>
        </a:p>
      </dgm:t>
    </dgm:pt>
    <dgm:pt modelId="{63183CE3-C900-4C48-8173-69E50802402C}">
      <dgm:prSet/>
      <dgm:spPr/>
      <dgm:t>
        <a:bodyPr/>
        <a:lstStyle/>
        <a:p>
          <a:r>
            <a:rPr lang="en-GB"/>
            <a:t>Accurate determination of the signal source’s position.</a:t>
          </a:r>
          <a:endParaRPr lang="en-US"/>
        </a:p>
      </dgm:t>
    </dgm:pt>
    <dgm:pt modelId="{75E56E86-2D84-4DC0-8FF8-DE997F8B8AF0}" type="parTrans" cxnId="{4C4D3B00-3BB7-4C50-8C94-002C25BBDBDC}">
      <dgm:prSet/>
      <dgm:spPr/>
      <dgm:t>
        <a:bodyPr/>
        <a:lstStyle/>
        <a:p>
          <a:endParaRPr lang="en-US"/>
        </a:p>
      </dgm:t>
    </dgm:pt>
    <dgm:pt modelId="{47036E7B-93F3-4725-83F7-126B5549AC37}" type="sibTrans" cxnId="{4C4D3B00-3BB7-4C50-8C94-002C25BBDBDC}">
      <dgm:prSet/>
      <dgm:spPr/>
      <dgm:t>
        <a:bodyPr/>
        <a:lstStyle/>
        <a:p>
          <a:endParaRPr lang="en-US"/>
        </a:p>
      </dgm:t>
    </dgm:pt>
    <dgm:pt modelId="{29093C7E-0056-45ED-B111-4186F70ED618}">
      <dgm:prSet/>
      <dgm:spPr/>
      <dgm:t>
        <a:bodyPr/>
        <a:lstStyle/>
        <a:p>
          <a:r>
            <a:rPr lang="en-GB"/>
            <a:t>Compatibility with GSM, PHP, DECT, IS-54, IS-95, and other formats.</a:t>
          </a:r>
          <a:endParaRPr lang="en-US"/>
        </a:p>
      </dgm:t>
    </dgm:pt>
    <dgm:pt modelId="{403E15D8-7D72-4945-B2DA-E7E1823C3556}" type="parTrans" cxnId="{8009E90F-03FE-4C77-895F-5D780CE1282B}">
      <dgm:prSet/>
      <dgm:spPr/>
      <dgm:t>
        <a:bodyPr/>
        <a:lstStyle/>
        <a:p>
          <a:endParaRPr lang="en-US"/>
        </a:p>
      </dgm:t>
    </dgm:pt>
    <dgm:pt modelId="{9A11A8D8-183D-460C-92A7-88D4E35EBF70}" type="sibTrans" cxnId="{8009E90F-03FE-4C77-895F-5D780CE1282B}">
      <dgm:prSet/>
      <dgm:spPr/>
      <dgm:t>
        <a:bodyPr/>
        <a:lstStyle/>
        <a:p>
          <a:endParaRPr lang="en-US"/>
        </a:p>
      </dgm:t>
    </dgm:pt>
    <dgm:pt modelId="{6ECB5FEC-01B1-4D0F-997E-37F361C522CB}" type="pres">
      <dgm:prSet presAssocID="{1B13E29B-984D-4DA3-8B41-D3280CBD8FC0}" presName="diagram" presStyleCnt="0">
        <dgm:presLayoutVars>
          <dgm:dir/>
          <dgm:resizeHandles val="exact"/>
        </dgm:presLayoutVars>
      </dgm:prSet>
      <dgm:spPr/>
    </dgm:pt>
    <dgm:pt modelId="{B9357DE2-54C3-4E5D-ACAA-F16C22125FC7}" type="pres">
      <dgm:prSet presAssocID="{DAA99995-DDF8-4668-917B-34700AD1BCD7}" presName="node" presStyleLbl="node1" presStyleIdx="0" presStyleCnt="11">
        <dgm:presLayoutVars>
          <dgm:bulletEnabled val="1"/>
        </dgm:presLayoutVars>
      </dgm:prSet>
      <dgm:spPr/>
    </dgm:pt>
    <dgm:pt modelId="{3E40B52E-2D35-4AF7-B591-47BCFEF80BAD}" type="pres">
      <dgm:prSet presAssocID="{7E18AA7F-D613-43FC-861C-5FD2D8840BED}" presName="sibTrans" presStyleCnt="0"/>
      <dgm:spPr/>
    </dgm:pt>
    <dgm:pt modelId="{9F985B84-BBA5-4B33-BEEC-9DE8BF3D93BC}" type="pres">
      <dgm:prSet presAssocID="{061AA3AB-7CAC-471D-ADD8-E8A6FD54BA42}" presName="node" presStyleLbl="node1" presStyleIdx="1" presStyleCnt="11">
        <dgm:presLayoutVars>
          <dgm:bulletEnabled val="1"/>
        </dgm:presLayoutVars>
      </dgm:prSet>
      <dgm:spPr/>
    </dgm:pt>
    <dgm:pt modelId="{B77DD5C5-093F-4107-976A-1F6C60187DD2}" type="pres">
      <dgm:prSet presAssocID="{96933F98-5DF1-44B6-9752-8A89D99040F5}" presName="sibTrans" presStyleCnt="0"/>
      <dgm:spPr/>
    </dgm:pt>
    <dgm:pt modelId="{D525D427-CE10-4A98-8CCC-CF5C96857EB8}" type="pres">
      <dgm:prSet presAssocID="{7D9CFB25-C8F3-42CC-B48B-808BAD3CABBE}" presName="node" presStyleLbl="node1" presStyleIdx="2" presStyleCnt="11">
        <dgm:presLayoutVars>
          <dgm:bulletEnabled val="1"/>
        </dgm:presLayoutVars>
      </dgm:prSet>
      <dgm:spPr/>
    </dgm:pt>
    <dgm:pt modelId="{6E7BA325-74B6-4D39-BE61-58C2494EF56F}" type="pres">
      <dgm:prSet presAssocID="{D2869A79-934A-44F2-BF0B-4CAEF49C9561}" presName="sibTrans" presStyleCnt="0"/>
      <dgm:spPr/>
    </dgm:pt>
    <dgm:pt modelId="{DB630A27-9218-4686-BAB7-D6DAE4E47B49}" type="pres">
      <dgm:prSet presAssocID="{C0873A54-7C79-4813-97BB-9C7A3450E301}" presName="node" presStyleLbl="node1" presStyleIdx="3" presStyleCnt="11">
        <dgm:presLayoutVars>
          <dgm:bulletEnabled val="1"/>
        </dgm:presLayoutVars>
      </dgm:prSet>
      <dgm:spPr/>
    </dgm:pt>
    <dgm:pt modelId="{31EFF4D6-2CCB-4142-A574-5715D2D33D4F}" type="pres">
      <dgm:prSet presAssocID="{F7907170-F3CE-43E2-B967-BB51AFA0F387}" presName="sibTrans" presStyleCnt="0"/>
      <dgm:spPr/>
    </dgm:pt>
    <dgm:pt modelId="{AE6B8C66-30F2-4B35-94F8-FBD9D98E9F3F}" type="pres">
      <dgm:prSet presAssocID="{7E034573-9A16-493B-A7CF-DE013929FBB3}" presName="node" presStyleLbl="node1" presStyleIdx="4" presStyleCnt="11">
        <dgm:presLayoutVars>
          <dgm:bulletEnabled val="1"/>
        </dgm:presLayoutVars>
      </dgm:prSet>
      <dgm:spPr/>
    </dgm:pt>
    <dgm:pt modelId="{BD5BE183-B9A3-40F9-B25B-127D890BF582}" type="pres">
      <dgm:prSet presAssocID="{1E3BCEAB-FD2F-46CC-815B-C67A8E7BF653}" presName="sibTrans" presStyleCnt="0"/>
      <dgm:spPr/>
    </dgm:pt>
    <dgm:pt modelId="{4785D0F1-646C-4AFC-A3FD-3EC918B3C74E}" type="pres">
      <dgm:prSet presAssocID="{91476505-BF7F-438F-87C9-296785EDFADA}" presName="node" presStyleLbl="node1" presStyleIdx="5" presStyleCnt="11">
        <dgm:presLayoutVars>
          <dgm:bulletEnabled val="1"/>
        </dgm:presLayoutVars>
      </dgm:prSet>
      <dgm:spPr/>
    </dgm:pt>
    <dgm:pt modelId="{7E8D0791-6C60-4D91-AEA4-56B71CAC0A67}" type="pres">
      <dgm:prSet presAssocID="{BCE56B18-F485-455E-993D-9885B4044570}" presName="sibTrans" presStyleCnt="0"/>
      <dgm:spPr/>
    </dgm:pt>
    <dgm:pt modelId="{AA83DD41-3B7E-4E01-ACBA-D957DF8C06DE}" type="pres">
      <dgm:prSet presAssocID="{D5AAB9D8-2C5C-4BD7-A688-FF33FC2AA24E}" presName="node" presStyleLbl="node1" presStyleIdx="6" presStyleCnt="11">
        <dgm:presLayoutVars>
          <dgm:bulletEnabled val="1"/>
        </dgm:presLayoutVars>
      </dgm:prSet>
      <dgm:spPr/>
    </dgm:pt>
    <dgm:pt modelId="{F2E3B864-199C-4C71-B9F1-CFBFFCE79CEE}" type="pres">
      <dgm:prSet presAssocID="{85028D72-03CC-4C8E-9A28-F23BAFCD3504}" presName="sibTrans" presStyleCnt="0"/>
      <dgm:spPr/>
    </dgm:pt>
    <dgm:pt modelId="{8B54B83D-8866-4E88-945B-DA55C3DB97E8}" type="pres">
      <dgm:prSet presAssocID="{787F4061-55D5-433D-95BB-AC5D2896CE98}" presName="node" presStyleLbl="node1" presStyleIdx="7" presStyleCnt="11">
        <dgm:presLayoutVars>
          <dgm:bulletEnabled val="1"/>
        </dgm:presLayoutVars>
      </dgm:prSet>
      <dgm:spPr/>
    </dgm:pt>
    <dgm:pt modelId="{732ABBCC-D3F4-41B3-8E5C-EFA00C7B93E6}" type="pres">
      <dgm:prSet presAssocID="{327814B8-D783-499E-96A1-7EF47479A65E}" presName="sibTrans" presStyleCnt="0"/>
      <dgm:spPr/>
    </dgm:pt>
    <dgm:pt modelId="{1C14D333-EA17-4F01-A6AD-896807C15443}" type="pres">
      <dgm:prSet presAssocID="{EFEC0E0C-F4CE-4251-8664-2CB4FC76CEAA}" presName="node" presStyleLbl="node1" presStyleIdx="8" presStyleCnt="11">
        <dgm:presLayoutVars>
          <dgm:bulletEnabled val="1"/>
        </dgm:presLayoutVars>
      </dgm:prSet>
      <dgm:spPr/>
    </dgm:pt>
    <dgm:pt modelId="{BB733B91-AAD7-4013-85FC-E1F457387A96}" type="pres">
      <dgm:prSet presAssocID="{0DFF1E6B-9D32-4FCC-82FA-A8DF792B8272}" presName="sibTrans" presStyleCnt="0"/>
      <dgm:spPr/>
    </dgm:pt>
    <dgm:pt modelId="{F77670BE-CFD8-4710-BF81-51A30F5F3F40}" type="pres">
      <dgm:prSet presAssocID="{63183CE3-C900-4C48-8173-69E50802402C}" presName="node" presStyleLbl="node1" presStyleIdx="9" presStyleCnt="11">
        <dgm:presLayoutVars>
          <dgm:bulletEnabled val="1"/>
        </dgm:presLayoutVars>
      </dgm:prSet>
      <dgm:spPr/>
    </dgm:pt>
    <dgm:pt modelId="{0D103A60-A30D-4E04-9845-D37B19CBC21C}" type="pres">
      <dgm:prSet presAssocID="{47036E7B-93F3-4725-83F7-126B5549AC37}" presName="sibTrans" presStyleCnt="0"/>
      <dgm:spPr/>
    </dgm:pt>
    <dgm:pt modelId="{DDC357BF-AE22-4CB3-87DD-C92C1DD4B443}" type="pres">
      <dgm:prSet presAssocID="{29093C7E-0056-45ED-B111-4186F70ED618}" presName="node" presStyleLbl="node1" presStyleIdx="10" presStyleCnt="11">
        <dgm:presLayoutVars>
          <dgm:bulletEnabled val="1"/>
        </dgm:presLayoutVars>
      </dgm:prSet>
      <dgm:spPr/>
    </dgm:pt>
  </dgm:ptLst>
  <dgm:cxnLst>
    <dgm:cxn modelId="{4C4D3B00-3BB7-4C50-8C94-002C25BBDBDC}" srcId="{1B13E29B-984D-4DA3-8B41-D3280CBD8FC0}" destId="{63183CE3-C900-4C48-8173-69E50802402C}" srcOrd="9" destOrd="0" parTransId="{75E56E86-2D84-4DC0-8FF8-DE997F8B8AF0}" sibTransId="{47036E7B-93F3-4725-83F7-126B5549AC37}"/>
    <dgm:cxn modelId="{EC74CC09-3BCE-4757-9B50-C99311AF1616}" type="presOf" srcId="{7E034573-9A16-493B-A7CF-DE013929FBB3}" destId="{AE6B8C66-30F2-4B35-94F8-FBD9D98E9F3F}" srcOrd="0" destOrd="0" presId="urn:microsoft.com/office/officeart/2005/8/layout/default"/>
    <dgm:cxn modelId="{52D6AD0C-78A5-4410-B754-8F819652567B}" srcId="{1B13E29B-984D-4DA3-8B41-D3280CBD8FC0}" destId="{061AA3AB-7CAC-471D-ADD8-E8A6FD54BA42}" srcOrd="1" destOrd="0" parTransId="{C6AF9AF4-50C2-4209-8742-89653B18F204}" sibTransId="{96933F98-5DF1-44B6-9752-8A89D99040F5}"/>
    <dgm:cxn modelId="{8009E90F-03FE-4C77-895F-5D780CE1282B}" srcId="{1B13E29B-984D-4DA3-8B41-D3280CBD8FC0}" destId="{29093C7E-0056-45ED-B111-4186F70ED618}" srcOrd="10" destOrd="0" parTransId="{403E15D8-7D72-4945-B2DA-E7E1823C3556}" sibTransId="{9A11A8D8-183D-460C-92A7-88D4E35EBF70}"/>
    <dgm:cxn modelId="{DBC5BF35-56A3-409F-ABDF-FCB64B8CB03B}" srcId="{1B13E29B-984D-4DA3-8B41-D3280CBD8FC0}" destId="{DAA99995-DDF8-4668-917B-34700AD1BCD7}" srcOrd="0" destOrd="0" parTransId="{3F310153-3424-4B8C-973C-739621CB56EC}" sibTransId="{7E18AA7F-D613-43FC-861C-5FD2D8840BED}"/>
    <dgm:cxn modelId="{8BDABB38-66A0-4412-8E88-8AAFCABD88EC}" type="presOf" srcId="{D5AAB9D8-2C5C-4BD7-A688-FF33FC2AA24E}" destId="{AA83DD41-3B7E-4E01-ACBA-D957DF8C06DE}" srcOrd="0" destOrd="0" presId="urn:microsoft.com/office/officeart/2005/8/layout/default"/>
    <dgm:cxn modelId="{76511A60-8857-43C5-8BE2-D0D2C13D6F85}" type="presOf" srcId="{63183CE3-C900-4C48-8173-69E50802402C}" destId="{F77670BE-CFD8-4710-BF81-51A30F5F3F40}" srcOrd="0" destOrd="0" presId="urn:microsoft.com/office/officeart/2005/8/layout/default"/>
    <dgm:cxn modelId="{995AF045-EE88-4B94-9B7D-1100C5E9557C}" type="presOf" srcId="{787F4061-55D5-433D-95BB-AC5D2896CE98}" destId="{8B54B83D-8866-4E88-945B-DA55C3DB97E8}" srcOrd="0" destOrd="0" presId="urn:microsoft.com/office/officeart/2005/8/layout/default"/>
    <dgm:cxn modelId="{6D553246-D7A7-49DB-846E-00151F6DA8BC}" srcId="{1B13E29B-984D-4DA3-8B41-D3280CBD8FC0}" destId="{787F4061-55D5-433D-95BB-AC5D2896CE98}" srcOrd="7" destOrd="0" parTransId="{7E0CAE01-275A-4E11-90F2-55BEC30987A0}" sibTransId="{327814B8-D783-499E-96A1-7EF47479A65E}"/>
    <dgm:cxn modelId="{FC650067-487D-4AFC-AAE8-C0B0010ADBF2}" type="presOf" srcId="{C0873A54-7C79-4813-97BB-9C7A3450E301}" destId="{DB630A27-9218-4686-BAB7-D6DAE4E47B49}" srcOrd="0" destOrd="0" presId="urn:microsoft.com/office/officeart/2005/8/layout/default"/>
    <dgm:cxn modelId="{CD48024E-5D53-4D69-AAD0-FBBBA17CB5B1}" srcId="{1B13E29B-984D-4DA3-8B41-D3280CBD8FC0}" destId="{D5AAB9D8-2C5C-4BD7-A688-FF33FC2AA24E}" srcOrd="6" destOrd="0" parTransId="{AC59A6A0-0734-48BA-80E8-4ADA2536405E}" sibTransId="{85028D72-03CC-4C8E-9A28-F23BAFCD3504}"/>
    <dgm:cxn modelId="{E9FC5588-CD26-4932-80FE-D357951410CD}" type="presOf" srcId="{7D9CFB25-C8F3-42CC-B48B-808BAD3CABBE}" destId="{D525D427-CE10-4A98-8CCC-CF5C96857EB8}" srcOrd="0" destOrd="0" presId="urn:microsoft.com/office/officeart/2005/8/layout/default"/>
    <dgm:cxn modelId="{76B1708E-1EF5-499E-B365-C5D119D892E1}" srcId="{1B13E29B-984D-4DA3-8B41-D3280CBD8FC0}" destId="{7E034573-9A16-493B-A7CF-DE013929FBB3}" srcOrd="4" destOrd="0" parTransId="{F0D38681-0888-4092-B9EF-CB197FA5FF27}" sibTransId="{1E3BCEAB-FD2F-46CC-815B-C67A8E7BF653}"/>
    <dgm:cxn modelId="{309C899F-BA63-42C3-9674-E8FD4AA9D6B6}" type="presOf" srcId="{91476505-BF7F-438F-87C9-296785EDFADA}" destId="{4785D0F1-646C-4AFC-A3FD-3EC918B3C74E}" srcOrd="0" destOrd="0" presId="urn:microsoft.com/office/officeart/2005/8/layout/default"/>
    <dgm:cxn modelId="{B53E7CA3-4F3B-4CD8-8D00-5E9E0CB9D574}" srcId="{1B13E29B-984D-4DA3-8B41-D3280CBD8FC0}" destId="{7D9CFB25-C8F3-42CC-B48B-808BAD3CABBE}" srcOrd="2" destOrd="0" parTransId="{8315B56F-54E5-40E5-AD6B-43DFA52BD999}" sibTransId="{D2869A79-934A-44F2-BF0B-4CAEF49C9561}"/>
    <dgm:cxn modelId="{5B463DAA-BA5F-4709-A28D-E7CCFE99EA40}" srcId="{1B13E29B-984D-4DA3-8B41-D3280CBD8FC0}" destId="{91476505-BF7F-438F-87C9-296785EDFADA}" srcOrd="5" destOrd="0" parTransId="{F2D5000C-050D-431A-B64E-8E9910C0260C}" sibTransId="{BCE56B18-F485-455E-993D-9885B4044570}"/>
    <dgm:cxn modelId="{989575AD-7D70-4926-BC29-997AA26A55C9}" srcId="{1B13E29B-984D-4DA3-8B41-D3280CBD8FC0}" destId="{EFEC0E0C-F4CE-4251-8664-2CB4FC76CEAA}" srcOrd="8" destOrd="0" parTransId="{F06FA5F8-B287-48D1-820C-FE599ACE48B2}" sibTransId="{0DFF1E6B-9D32-4FCC-82FA-A8DF792B8272}"/>
    <dgm:cxn modelId="{1458C6C3-4D02-4014-9A6C-1D22AACACD44}" type="presOf" srcId="{061AA3AB-7CAC-471D-ADD8-E8A6FD54BA42}" destId="{9F985B84-BBA5-4B33-BEEC-9DE8BF3D93BC}" srcOrd="0" destOrd="0" presId="urn:microsoft.com/office/officeart/2005/8/layout/default"/>
    <dgm:cxn modelId="{6E6B4FD0-C92A-4BEA-9F25-765A899719AB}" type="presOf" srcId="{29093C7E-0056-45ED-B111-4186F70ED618}" destId="{DDC357BF-AE22-4CB3-87DD-C92C1DD4B443}" srcOrd="0" destOrd="0" presId="urn:microsoft.com/office/officeart/2005/8/layout/default"/>
    <dgm:cxn modelId="{2B7DA7EF-6B59-4ABF-BD4B-F090861B9D69}" type="presOf" srcId="{1B13E29B-984D-4DA3-8B41-D3280CBD8FC0}" destId="{6ECB5FEC-01B1-4D0F-997E-37F361C522CB}" srcOrd="0" destOrd="0" presId="urn:microsoft.com/office/officeart/2005/8/layout/default"/>
    <dgm:cxn modelId="{53D000F1-279A-41DC-9F59-A2CA208CBA37}" srcId="{1B13E29B-984D-4DA3-8B41-D3280CBD8FC0}" destId="{C0873A54-7C79-4813-97BB-9C7A3450E301}" srcOrd="3" destOrd="0" parTransId="{35A242DB-9750-407F-BC60-0A95470769F0}" sibTransId="{F7907170-F3CE-43E2-B967-BB51AFA0F387}"/>
    <dgm:cxn modelId="{3CEDE4FB-7131-49BE-A74A-D71AEA04A5C4}" type="presOf" srcId="{DAA99995-DDF8-4668-917B-34700AD1BCD7}" destId="{B9357DE2-54C3-4E5D-ACAA-F16C22125FC7}" srcOrd="0" destOrd="0" presId="urn:microsoft.com/office/officeart/2005/8/layout/default"/>
    <dgm:cxn modelId="{A148B8FF-44E4-4793-AEEC-27F709F7E6B3}" type="presOf" srcId="{EFEC0E0C-F4CE-4251-8664-2CB4FC76CEAA}" destId="{1C14D333-EA17-4F01-A6AD-896807C15443}" srcOrd="0" destOrd="0" presId="urn:microsoft.com/office/officeart/2005/8/layout/default"/>
    <dgm:cxn modelId="{5919D40B-AB87-4FF7-8FC6-7AFE8F10D8AC}" type="presParOf" srcId="{6ECB5FEC-01B1-4D0F-997E-37F361C522CB}" destId="{B9357DE2-54C3-4E5D-ACAA-F16C22125FC7}" srcOrd="0" destOrd="0" presId="urn:microsoft.com/office/officeart/2005/8/layout/default"/>
    <dgm:cxn modelId="{3C9A530F-1953-486F-A491-21C783F5E739}" type="presParOf" srcId="{6ECB5FEC-01B1-4D0F-997E-37F361C522CB}" destId="{3E40B52E-2D35-4AF7-B591-47BCFEF80BAD}" srcOrd="1" destOrd="0" presId="urn:microsoft.com/office/officeart/2005/8/layout/default"/>
    <dgm:cxn modelId="{8B2D1903-83C9-407E-8E6F-3C3463CBF374}" type="presParOf" srcId="{6ECB5FEC-01B1-4D0F-997E-37F361C522CB}" destId="{9F985B84-BBA5-4B33-BEEC-9DE8BF3D93BC}" srcOrd="2" destOrd="0" presId="urn:microsoft.com/office/officeart/2005/8/layout/default"/>
    <dgm:cxn modelId="{42B28B14-B70F-415C-AEAC-E5CA3A4653E8}" type="presParOf" srcId="{6ECB5FEC-01B1-4D0F-997E-37F361C522CB}" destId="{B77DD5C5-093F-4107-976A-1F6C60187DD2}" srcOrd="3" destOrd="0" presId="urn:microsoft.com/office/officeart/2005/8/layout/default"/>
    <dgm:cxn modelId="{68145095-334C-44D7-9BAA-4612DA19EEF9}" type="presParOf" srcId="{6ECB5FEC-01B1-4D0F-997E-37F361C522CB}" destId="{D525D427-CE10-4A98-8CCC-CF5C96857EB8}" srcOrd="4" destOrd="0" presId="urn:microsoft.com/office/officeart/2005/8/layout/default"/>
    <dgm:cxn modelId="{87239FC1-F2B8-48D9-9DF6-FD99C873825C}" type="presParOf" srcId="{6ECB5FEC-01B1-4D0F-997E-37F361C522CB}" destId="{6E7BA325-74B6-4D39-BE61-58C2494EF56F}" srcOrd="5" destOrd="0" presId="urn:microsoft.com/office/officeart/2005/8/layout/default"/>
    <dgm:cxn modelId="{09C6892E-41DA-4EA2-BBFF-9F1F1CE6E212}" type="presParOf" srcId="{6ECB5FEC-01B1-4D0F-997E-37F361C522CB}" destId="{DB630A27-9218-4686-BAB7-D6DAE4E47B49}" srcOrd="6" destOrd="0" presId="urn:microsoft.com/office/officeart/2005/8/layout/default"/>
    <dgm:cxn modelId="{7F87E226-C08A-4691-869B-2BC9FED1C793}" type="presParOf" srcId="{6ECB5FEC-01B1-4D0F-997E-37F361C522CB}" destId="{31EFF4D6-2CCB-4142-A574-5715D2D33D4F}" srcOrd="7" destOrd="0" presId="urn:microsoft.com/office/officeart/2005/8/layout/default"/>
    <dgm:cxn modelId="{DD53139C-5A0A-42DA-A26E-C45CBCE554EC}" type="presParOf" srcId="{6ECB5FEC-01B1-4D0F-997E-37F361C522CB}" destId="{AE6B8C66-30F2-4B35-94F8-FBD9D98E9F3F}" srcOrd="8" destOrd="0" presId="urn:microsoft.com/office/officeart/2005/8/layout/default"/>
    <dgm:cxn modelId="{02BD03C9-9320-428D-AF22-55D5B0077DF5}" type="presParOf" srcId="{6ECB5FEC-01B1-4D0F-997E-37F361C522CB}" destId="{BD5BE183-B9A3-40F9-B25B-127D890BF582}" srcOrd="9" destOrd="0" presId="urn:microsoft.com/office/officeart/2005/8/layout/default"/>
    <dgm:cxn modelId="{1244A836-3FA9-46E4-834B-94558F003146}" type="presParOf" srcId="{6ECB5FEC-01B1-4D0F-997E-37F361C522CB}" destId="{4785D0F1-646C-4AFC-A3FD-3EC918B3C74E}" srcOrd="10" destOrd="0" presId="urn:microsoft.com/office/officeart/2005/8/layout/default"/>
    <dgm:cxn modelId="{9433D37F-38EA-4C9F-B6AD-98E2BA4F05FC}" type="presParOf" srcId="{6ECB5FEC-01B1-4D0F-997E-37F361C522CB}" destId="{7E8D0791-6C60-4D91-AEA4-56B71CAC0A67}" srcOrd="11" destOrd="0" presId="urn:microsoft.com/office/officeart/2005/8/layout/default"/>
    <dgm:cxn modelId="{31B45029-8F29-40DE-8D57-50BA58699B6A}" type="presParOf" srcId="{6ECB5FEC-01B1-4D0F-997E-37F361C522CB}" destId="{AA83DD41-3B7E-4E01-ACBA-D957DF8C06DE}" srcOrd="12" destOrd="0" presId="urn:microsoft.com/office/officeart/2005/8/layout/default"/>
    <dgm:cxn modelId="{FF21EE25-72DE-41F8-9BAD-48BCBC58FBF7}" type="presParOf" srcId="{6ECB5FEC-01B1-4D0F-997E-37F361C522CB}" destId="{F2E3B864-199C-4C71-B9F1-CFBFFCE79CEE}" srcOrd="13" destOrd="0" presId="urn:microsoft.com/office/officeart/2005/8/layout/default"/>
    <dgm:cxn modelId="{29A2C5B3-770C-49E8-9A8B-312856AF578A}" type="presParOf" srcId="{6ECB5FEC-01B1-4D0F-997E-37F361C522CB}" destId="{8B54B83D-8866-4E88-945B-DA55C3DB97E8}" srcOrd="14" destOrd="0" presId="urn:microsoft.com/office/officeart/2005/8/layout/default"/>
    <dgm:cxn modelId="{9CDB5043-9B2B-4FDB-A2EA-821E1DC2A5BF}" type="presParOf" srcId="{6ECB5FEC-01B1-4D0F-997E-37F361C522CB}" destId="{732ABBCC-D3F4-41B3-8E5C-EFA00C7B93E6}" srcOrd="15" destOrd="0" presId="urn:microsoft.com/office/officeart/2005/8/layout/default"/>
    <dgm:cxn modelId="{F0F2AB41-A44C-4F83-9015-BD5D2691FF85}" type="presParOf" srcId="{6ECB5FEC-01B1-4D0F-997E-37F361C522CB}" destId="{1C14D333-EA17-4F01-A6AD-896807C15443}" srcOrd="16" destOrd="0" presId="urn:microsoft.com/office/officeart/2005/8/layout/default"/>
    <dgm:cxn modelId="{680178F0-F806-45EF-8C5D-5C9EA6712BE3}" type="presParOf" srcId="{6ECB5FEC-01B1-4D0F-997E-37F361C522CB}" destId="{BB733B91-AAD7-4013-85FC-E1F457387A96}" srcOrd="17" destOrd="0" presId="urn:microsoft.com/office/officeart/2005/8/layout/default"/>
    <dgm:cxn modelId="{31C6BF92-EBE7-4472-A862-076A15CC848A}" type="presParOf" srcId="{6ECB5FEC-01B1-4D0F-997E-37F361C522CB}" destId="{F77670BE-CFD8-4710-BF81-51A30F5F3F40}" srcOrd="18" destOrd="0" presId="urn:microsoft.com/office/officeart/2005/8/layout/default"/>
    <dgm:cxn modelId="{A86650FA-2D3E-4C4E-9629-4BADD783191F}" type="presParOf" srcId="{6ECB5FEC-01B1-4D0F-997E-37F361C522CB}" destId="{0D103A60-A30D-4E04-9845-D37B19CBC21C}" srcOrd="19" destOrd="0" presId="urn:microsoft.com/office/officeart/2005/8/layout/default"/>
    <dgm:cxn modelId="{AD6B72AF-4FB4-443B-9B38-190D436B11F6}" type="presParOf" srcId="{6ECB5FEC-01B1-4D0F-997E-37F361C522CB}" destId="{DDC357BF-AE22-4CB3-87DD-C92C1DD4B443}"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D3DE3D-0392-4F41-81FF-E026D7080AD5}">
      <dsp:nvSpPr>
        <dsp:cNvPr id="0" name=""/>
        <dsp:cNvSpPr/>
      </dsp:nvSpPr>
      <dsp:spPr>
        <a:xfrm>
          <a:off x="6648" y="1825"/>
          <a:ext cx="5290571" cy="1026000"/>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GB" sz="1900" b="1" u="sng" kern="1200" dirty="0"/>
            <a:t>Multiple</a:t>
          </a:r>
          <a:r>
            <a:rPr lang="en-GB" sz="1900" b="1" u="sng" kern="1200" baseline="0" dirty="0"/>
            <a:t> Access Technique</a:t>
          </a:r>
          <a:endParaRPr lang="en-US" sz="1900" kern="1200" dirty="0"/>
        </a:p>
      </dsp:txBody>
      <dsp:txXfrm>
        <a:off x="519648" y="1825"/>
        <a:ext cx="4264571" cy="1026000"/>
      </dsp:txXfrm>
    </dsp:sp>
    <dsp:sp modelId="{9EC16F07-4641-4A3B-A9AB-855C2AF71BC2}">
      <dsp:nvSpPr>
        <dsp:cNvPr id="0" name=""/>
        <dsp:cNvSpPr/>
      </dsp:nvSpPr>
      <dsp:spPr>
        <a:xfrm>
          <a:off x="6648" y="1156076"/>
          <a:ext cx="4232457" cy="205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just" defTabSz="800100">
            <a:lnSpc>
              <a:spcPct val="90000"/>
            </a:lnSpc>
            <a:spcBef>
              <a:spcPct val="0"/>
            </a:spcBef>
            <a:spcAft>
              <a:spcPct val="15000"/>
            </a:spcAft>
            <a:buChar char="•"/>
          </a:pPr>
          <a:r>
            <a:rPr lang="en-GB" sz="1800" kern="1200" dirty="0">
              <a:latin typeface="Times New Roman" panose="02020603050405020304" pitchFamily="18" charset="0"/>
              <a:cs typeface="Times New Roman" panose="02020603050405020304" pitchFamily="18" charset="0"/>
            </a:rPr>
            <a:t>A</a:t>
          </a:r>
          <a:r>
            <a:rPr lang="en-GB" sz="1800" b="0" i="0" kern="1200" baseline="0" dirty="0">
              <a:latin typeface="Times New Roman" panose="02020603050405020304" pitchFamily="18" charset="0"/>
              <a:cs typeface="Times New Roman" panose="02020603050405020304" pitchFamily="18" charset="0"/>
            </a:rPr>
            <a:t>llow </a:t>
          </a:r>
          <a:r>
            <a:rPr lang="en-GB" sz="1800" kern="1200" dirty="0">
              <a:solidFill>
                <a:schemeClr val="tx1"/>
              </a:solidFill>
              <a:latin typeface="Times New Roman" panose="02020603050405020304" pitchFamily="18" charset="0"/>
              <a:ea typeface="+mn-ea"/>
              <a:cs typeface="Times New Roman" panose="02020603050405020304" pitchFamily="18" charset="0"/>
            </a:rPr>
            <a:t>multiple</a:t>
          </a:r>
          <a:r>
            <a:rPr lang="en-GB" sz="1800" b="0" i="0" kern="1200" baseline="0" dirty="0">
              <a:latin typeface="Times New Roman" panose="02020603050405020304" pitchFamily="18" charset="0"/>
              <a:cs typeface="Times New Roman" panose="02020603050405020304" pitchFamily="18" charset="0"/>
            </a:rPr>
            <a:t> users to share and exchange information simultaneously.</a:t>
          </a:r>
          <a:endParaRPr lang="en-US" sz="1800" kern="1200" dirty="0">
            <a:latin typeface="Times New Roman" panose="02020603050405020304" pitchFamily="18" charset="0"/>
            <a:cs typeface="Times New Roman" panose="02020603050405020304" pitchFamily="18" charset="0"/>
          </a:endParaRPr>
        </a:p>
        <a:p>
          <a:pPr marL="171450" lvl="1" indent="-171450" algn="just" defTabSz="800100">
            <a:lnSpc>
              <a:spcPct val="90000"/>
            </a:lnSpc>
            <a:spcBef>
              <a:spcPct val="0"/>
            </a:spcBef>
            <a:spcAft>
              <a:spcPct val="15000"/>
            </a:spcAft>
            <a:buChar char="•"/>
          </a:pPr>
          <a:r>
            <a:rPr lang="en-GB" sz="1800" kern="1200" dirty="0">
              <a:latin typeface="Times New Roman" panose="02020603050405020304" pitchFamily="18" charset="0"/>
              <a:cs typeface="Times New Roman" panose="02020603050405020304" pitchFamily="18" charset="0"/>
            </a:rPr>
            <a:t>Optimal Bandwidth Allocation.</a:t>
          </a:r>
          <a:endParaRPr lang="en-US" sz="1800" kern="1200" dirty="0">
            <a:latin typeface="Times New Roman" panose="02020603050405020304" pitchFamily="18" charset="0"/>
            <a:cs typeface="Times New Roman" panose="02020603050405020304" pitchFamily="18" charset="0"/>
          </a:endParaRPr>
        </a:p>
        <a:p>
          <a:pPr marL="171450" lvl="1" indent="-171450" algn="just" defTabSz="800100">
            <a:lnSpc>
              <a:spcPct val="90000"/>
            </a:lnSpc>
            <a:spcBef>
              <a:spcPct val="0"/>
            </a:spcBef>
            <a:spcAft>
              <a:spcPct val="15000"/>
            </a:spcAft>
            <a:buChar char="•"/>
          </a:pPr>
          <a:r>
            <a:rPr lang="en-GB" sz="1800" kern="1200" dirty="0">
              <a:latin typeface="Times New Roman" panose="02020603050405020304" pitchFamily="18" charset="0"/>
              <a:cs typeface="Times New Roman" panose="02020603050405020304" pitchFamily="18" charset="0"/>
            </a:rPr>
            <a:t>M</a:t>
          </a:r>
          <a:r>
            <a:rPr lang="en-GB" sz="1800" b="0" i="0" kern="1200" baseline="0" dirty="0">
              <a:latin typeface="Times New Roman" panose="02020603050405020304" pitchFamily="18" charset="0"/>
              <a:cs typeface="Times New Roman" panose="02020603050405020304" pitchFamily="18" charset="0"/>
            </a:rPr>
            <a:t>ultiple earth stations </a:t>
          </a:r>
          <a:r>
            <a:rPr lang="en-GB" sz="1800" kern="1200" dirty="0">
              <a:latin typeface="Times New Roman" panose="02020603050405020304" pitchFamily="18" charset="0"/>
              <a:cs typeface="Times New Roman" panose="02020603050405020304" pitchFamily="18" charset="0"/>
            </a:rPr>
            <a:t>that can be geographically apart </a:t>
          </a:r>
          <a:r>
            <a:rPr lang="en-GB" sz="1800" b="0" i="0" kern="1200" baseline="0" dirty="0">
              <a:latin typeface="Times New Roman" panose="02020603050405020304" pitchFamily="18" charset="0"/>
              <a:cs typeface="Times New Roman" panose="02020603050405020304" pitchFamily="18" charset="0"/>
            </a:rPr>
            <a:t>are accessing the Satellite</a:t>
          </a:r>
          <a:r>
            <a:rPr lang="en-GB" sz="1800" kern="1200" dirty="0">
              <a:latin typeface="Times New Roman" panose="02020603050405020304" pitchFamily="18" charset="0"/>
              <a:cs typeface="Times New Roman" panose="02020603050405020304" pitchFamily="18" charset="0"/>
            </a:rPr>
            <a:t>.</a:t>
          </a:r>
          <a:endParaRPr lang="en-US" sz="1800" kern="1200" dirty="0">
            <a:latin typeface="Times New Roman" panose="02020603050405020304" pitchFamily="18" charset="0"/>
            <a:cs typeface="Times New Roman" panose="02020603050405020304" pitchFamily="18" charset="0"/>
          </a:endParaRPr>
        </a:p>
        <a:p>
          <a:pPr marL="171450" lvl="1" indent="-171450" algn="just" defTabSz="800100">
            <a:lnSpc>
              <a:spcPct val="90000"/>
            </a:lnSpc>
            <a:spcBef>
              <a:spcPct val="0"/>
            </a:spcBef>
            <a:spcAft>
              <a:spcPct val="15000"/>
            </a:spcAft>
            <a:buChar char="•"/>
          </a:pPr>
          <a:r>
            <a:rPr lang="en-GB" sz="1800" kern="1200" dirty="0">
              <a:latin typeface="Times New Roman" panose="02020603050405020304" pitchFamily="18" charset="0"/>
              <a:cs typeface="Times New Roman" panose="02020603050405020304" pitchFamily="18" charset="0"/>
            </a:rPr>
            <a:t>Increase efficiency and utilize the resources of the satellite.</a:t>
          </a:r>
          <a:endParaRPr lang="en-US" sz="1800" kern="1200" dirty="0">
            <a:latin typeface="Times New Roman" panose="02020603050405020304" pitchFamily="18" charset="0"/>
            <a:cs typeface="Times New Roman" panose="02020603050405020304" pitchFamily="18" charset="0"/>
          </a:endParaRPr>
        </a:p>
      </dsp:txBody>
      <dsp:txXfrm>
        <a:off x="6648" y="1156076"/>
        <a:ext cx="4232457" cy="2052000"/>
      </dsp:txXfrm>
    </dsp:sp>
    <dsp:sp modelId="{6BE1181E-EB3D-47D9-9532-C334D6409B36}">
      <dsp:nvSpPr>
        <dsp:cNvPr id="0" name=""/>
        <dsp:cNvSpPr/>
      </dsp:nvSpPr>
      <dsp:spPr>
        <a:xfrm>
          <a:off x="5081220" y="1825"/>
          <a:ext cx="5290571" cy="1026000"/>
        </a:xfrm>
        <a:prstGeom prst="chevr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GB" sz="1900" b="1" u="sng" kern="1200"/>
            <a:t>Single Access Technique</a:t>
          </a:r>
          <a:endParaRPr lang="en-US" sz="1900" kern="1200"/>
        </a:p>
      </dsp:txBody>
      <dsp:txXfrm>
        <a:off x="5594220" y="1825"/>
        <a:ext cx="4264571" cy="1026000"/>
      </dsp:txXfrm>
    </dsp:sp>
    <dsp:sp modelId="{A9A890B7-3CD0-40ED-BDFA-2A7D51D5D655}">
      <dsp:nvSpPr>
        <dsp:cNvPr id="0" name=""/>
        <dsp:cNvSpPr/>
      </dsp:nvSpPr>
      <dsp:spPr>
        <a:xfrm>
          <a:off x="5081220" y="1156076"/>
          <a:ext cx="4232457" cy="205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just" defTabSz="800100">
            <a:lnSpc>
              <a:spcPct val="90000"/>
            </a:lnSpc>
            <a:spcBef>
              <a:spcPct val="0"/>
            </a:spcBef>
            <a:spcAft>
              <a:spcPct val="15000"/>
            </a:spcAft>
            <a:buChar char="•"/>
          </a:pPr>
          <a:r>
            <a:rPr lang="en-GB" sz="18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Satellite transponder’s channel is only loaded with a single transmission carrier.</a:t>
          </a:r>
          <a:endParaRPr lang="en-US" sz="18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endParaRPr>
        </a:p>
        <a:p>
          <a:pPr marL="171450" lvl="1" indent="-171450" algn="just" defTabSz="800100">
            <a:lnSpc>
              <a:spcPct val="90000"/>
            </a:lnSpc>
            <a:spcBef>
              <a:spcPct val="0"/>
            </a:spcBef>
            <a:spcAft>
              <a:spcPct val="15000"/>
            </a:spcAft>
            <a:buChar char="•"/>
          </a:pPr>
          <a:r>
            <a:rPr lang="en-GB" sz="18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Not frequently used due to its high operational costs.</a:t>
          </a:r>
          <a:endParaRPr lang="en-US" sz="18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endParaRPr>
        </a:p>
        <a:p>
          <a:pPr marL="171450" lvl="1" indent="-171450" algn="just" defTabSz="800100">
            <a:lnSpc>
              <a:spcPct val="90000"/>
            </a:lnSpc>
            <a:spcBef>
              <a:spcPct val="0"/>
            </a:spcBef>
            <a:spcAft>
              <a:spcPct val="15000"/>
            </a:spcAft>
            <a:buChar char="•"/>
          </a:pPr>
          <a:r>
            <a:rPr lang="en-GB" sz="18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Used on heavy-traffic routes and requires large earth station antennas. </a:t>
          </a:r>
          <a:endParaRPr lang="en-US" sz="18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endParaRPr>
        </a:p>
      </dsp:txBody>
      <dsp:txXfrm>
        <a:off x="5081220" y="1156076"/>
        <a:ext cx="4232457" cy="2052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077F2-26C0-44E0-93B5-5223DDACF29B}">
      <dsp:nvSpPr>
        <dsp:cNvPr id="0" name=""/>
        <dsp:cNvSpPr/>
      </dsp:nvSpPr>
      <dsp:spPr>
        <a:xfrm>
          <a:off x="1316841" y="69724"/>
          <a:ext cx="1043469" cy="104346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F52F5F-807A-479B-ABBA-770E056E3895}">
      <dsp:nvSpPr>
        <dsp:cNvPr id="0" name=""/>
        <dsp:cNvSpPr/>
      </dsp:nvSpPr>
      <dsp:spPr>
        <a:xfrm>
          <a:off x="1535969" y="288852"/>
          <a:ext cx="605212" cy="6052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AE0B43-D4F1-4F77-891E-1F479ED57016}">
      <dsp:nvSpPr>
        <dsp:cNvPr id="0" name=""/>
        <dsp:cNvSpPr/>
      </dsp:nvSpPr>
      <dsp:spPr>
        <a:xfrm>
          <a:off x="2583910" y="69724"/>
          <a:ext cx="2459605" cy="1043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GB" sz="1300" b="1" kern="1200"/>
            <a:t>Frequency Division Multiple Access (FDMA): </a:t>
          </a:r>
          <a:r>
            <a:rPr lang="en-GB" sz="1300" kern="1200"/>
            <a:t>Assigns each relevant Earth Station, a distinct working carrier Radio Frequency (RF) within the Satellite’s transponder BW.</a:t>
          </a:r>
          <a:endParaRPr lang="en-US" sz="1300" kern="1200"/>
        </a:p>
      </dsp:txBody>
      <dsp:txXfrm>
        <a:off x="2583910" y="69724"/>
        <a:ext cx="2459605" cy="1043469"/>
      </dsp:txXfrm>
    </dsp:sp>
    <dsp:sp modelId="{07384418-4FC0-440C-AFC7-71B2BDFAE7BB}">
      <dsp:nvSpPr>
        <dsp:cNvPr id="0" name=""/>
        <dsp:cNvSpPr/>
      </dsp:nvSpPr>
      <dsp:spPr>
        <a:xfrm>
          <a:off x="5472083" y="69724"/>
          <a:ext cx="1043469" cy="104346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186169-8D40-48CC-A50F-10224978251C}">
      <dsp:nvSpPr>
        <dsp:cNvPr id="0" name=""/>
        <dsp:cNvSpPr/>
      </dsp:nvSpPr>
      <dsp:spPr>
        <a:xfrm>
          <a:off x="5691212" y="288852"/>
          <a:ext cx="605212" cy="6052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69A0A9-A390-45DB-B089-8ED931B32AE0}">
      <dsp:nvSpPr>
        <dsp:cNvPr id="0" name=""/>
        <dsp:cNvSpPr/>
      </dsp:nvSpPr>
      <dsp:spPr>
        <a:xfrm>
          <a:off x="6739153" y="69724"/>
          <a:ext cx="2459605" cy="1043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GB" sz="1300" b="1" kern="1200"/>
            <a:t>Time Division Multiple Access (TDMA): </a:t>
          </a:r>
          <a:r>
            <a:rPr lang="en-GB" sz="1300" kern="1200"/>
            <a:t>Earth Stations transmit in non-overlapping time slots in the form of bursts.</a:t>
          </a:r>
          <a:endParaRPr lang="en-US" sz="1300" kern="1200"/>
        </a:p>
      </dsp:txBody>
      <dsp:txXfrm>
        <a:off x="6739153" y="69724"/>
        <a:ext cx="2459605" cy="1043469"/>
      </dsp:txXfrm>
    </dsp:sp>
    <dsp:sp modelId="{7DBA8AF0-4A81-459B-A6AA-7428E9AD203E}">
      <dsp:nvSpPr>
        <dsp:cNvPr id="0" name=""/>
        <dsp:cNvSpPr/>
      </dsp:nvSpPr>
      <dsp:spPr>
        <a:xfrm>
          <a:off x="1316841" y="1955429"/>
          <a:ext cx="1043469" cy="104346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FCB47A-6CAC-4277-973A-3A52D1E997E2}">
      <dsp:nvSpPr>
        <dsp:cNvPr id="0" name=""/>
        <dsp:cNvSpPr/>
      </dsp:nvSpPr>
      <dsp:spPr>
        <a:xfrm>
          <a:off x="1535969" y="2174557"/>
          <a:ext cx="605212" cy="6052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D8A9EB-E229-48FF-AB80-3159150453BD}">
      <dsp:nvSpPr>
        <dsp:cNvPr id="0" name=""/>
        <dsp:cNvSpPr/>
      </dsp:nvSpPr>
      <dsp:spPr>
        <a:xfrm>
          <a:off x="2583910" y="1955429"/>
          <a:ext cx="2459605" cy="1043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GB" sz="1300" b="1" kern="1200" dirty="0"/>
            <a:t>Code Division Multiple Access (CDMA): </a:t>
          </a:r>
          <a:r>
            <a:rPr lang="en-GB" sz="1300" kern="1200" dirty="0"/>
            <a:t>Distinguishing signals through code identification such as Pseudorandom Noise (PN) sequence.</a:t>
          </a:r>
          <a:endParaRPr lang="en-US" sz="1300" kern="1200" dirty="0"/>
        </a:p>
      </dsp:txBody>
      <dsp:txXfrm>
        <a:off x="2583910" y="1955429"/>
        <a:ext cx="2459605" cy="1043469"/>
      </dsp:txXfrm>
    </dsp:sp>
    <dsp:sp modelId="{EB9678F3-4821-415E-AC36-F02B2806988D}">
      <dsp:nvSpPr>
        <dsp:cNvPr id="0" name=""/>
        <dsp:cNvSpPr/>
      </dsp:nvSpPr>
      <dsp:spPr>
        <a:xfrm>
          <a:off x="5472083" y="1955429"/>
          <a:ext cx="1043469" cy="104346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4763CB-353D-4375-8EC6-08A599E585FB}">
      <dsp:nvSpPr>
        <dsp:cNvPr id="0" name=""/>
        <dsp:cNvSpPr/>
      </dsp:nvSpPr>
      <dsp:spPr>
        <a:xfrm>
          <a:off x="5691212" y="2174557"/>
          <a:ext cx="605212" cy="6052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A02E75-AE41-4AA3-9193-3671C6F1F41F}">
      <dsp:nvSpPr>
        <dsp:cNvPr id="0" name=""/>
        <dsp:cNvSpPr/>
      </dsp:nvSpPr>
      <dsp:spPr>
        <a:xfrm>
          <a:off x="6739153" y="1955429"/>
          <a:ext cx="2459605" cy="1043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GB" sz="1300" b="1" kern="1200"/>
            <a:t>Space Division Multiple Access (SDMA): </a:t>
          </a:r>
          <a:r>
            <a:rPr lang="en-GB" sz="1300" kern="1200"/>
            <a:t>All Earth stations use the same RF simultaneously within a distinct space allocated for each link through separate spot beams. </a:t>
          </a:r>
          <a:endParaRPr lang="en-US" sz="1300" kern="1200"/>
        </a:p>
      </dsp:txBody>
      <dsp:txXfrm>
        <a:off x="6739153" y="1955429"/>
        <a:ext cx="2459605" cy="1043469"/>
      </dsp:txXfrm>
    </dsp:sp>
    <dsp:sp modelId="{0E9E64DB-DCA1-4B0B-8002-4473CF3BD081}">
      <dsp:nvSpPr>
        <dsp:cNvPr id="0" name=""/>
        <dsp:cNvSpPr/>
      </dsp:nvSpPr>
      <dsp:spPr>
        <a:xfrm>
          <a:off x="1316841" y="3841133"/>
          <a:ext cx="1043469" cy="104346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418DAD-A70A-4776-A9F3-4AF8B7BDD474}">
      <dsp:nvSpPr>
        <dsp:cNvPr id="0" name=""/>
        <dsp:cNvSpPr/>
      </dsp:nvSpPr>
      <dsp:spPr>
        <a:xfrm>
          <a:off x="1535969" y="4060262"/>
          <a:ext cx="605212" cy="60521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996C72-B20B-4759-9CF9-60FDDD4E868E}">
      <dsp:nvSpPr>
        <dsp:cNvPr id="0" name=""/>
        <dsp:cNvSpPr/>
      </dsp:nvSpPr>
      <dsp:spPr>
        <a:xfrm>
          <a:off x="2583910" y="3841133"/>
          <a:ext cx="2459605" cy="1043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GB" sz="1300" b="1" kern="1200"/>
            <a:t>Random Division Multiple Access (RDMA):</a:t>
          </a:r>
          <a:r>
            <a:rPr lang="en-GB" sz="1300" kern="1200"/>
            <a:t> Users asynchronously share the same transponder by randomly transmitting short bursts or packet divisions.</a:t>
          </a:r>
          <a:endParaRPr lang="en-US" sz="1300" kern="1200"/>
        </a:p>
      </dsp:txBody>
      <dsp:txXfrm>
        <a:off x="2583910" y="3841133"/>
        <a:ext cx="2459605" cy="10434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57DE2-54C3-4E5D-ACAA-F16C22125FC7}">
      <dsp:nvSpPr>
        <dsp:cNvPr id="0" name=""/>
        <dsp:cNvSpPr/>
      </dsp:nvSpPr>
      <dsp:spPr>
        <a:xfrm>
          <a:off x="781353" y="2370"/>
          <a:ext cx="2082068" cy="12492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Reduction in interference from other systems.</a:t>
          </a:r>
          <a:endParaRPr lang="en-US" sz="1900" kern="1200"/>
        </a:p>
      </dsp:txBody>
      <dsp:txXfrm>
        <a:off x="781353" y="2370"/>
        <a:ext cx="2082068" cy="1249240"/>
      </dsp:txXfrm>
    </dsp:sp>
    <dsp:sp modelId="{9F985B84-BBA5-4B33-BEEC-9DE8BF3D93BC}">
      <dsp:nvSpPr>
        <dsp:cNvPr id="0" name=""/>
        <dsp:cNvSpPr/>
      </dsp:nvSpPr>
      <dsp:spPr>
        <a:xfrm>
          <a:off x="3071628" y="2370"/>
          <a:ext cx="2082068" cy="12492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Mitigation of the negative effects of multipath signals.</a:t>
          </a:r>
          <a:endParaRPr lang="en-US" sz="1900" kern="1200"/>
        </a:p>
      </dsp:txBody>
      <dsp:txXfrm>
        <a:off x="3071628" y="2370"/>
        <a:ext cx="2082068" cy="1249240"/>
      </dsp:txXfrm>
    </dsp:sp>
    <dsp:sp modelId="{D525D427-CE10-4A98-8CCC-CF5C96857EB8}">
      <dsp:nvSpPr>
        <dsp:cNvPr id="0" name=""/>
        <dsp:cNvSpPr/>
      </dsp:nvSpPr>
      <dsp:spPr>
        <a:xfrm>
          <a:off x="5361903" y="2370"/>
          <a:ext cx="2082068" cy="12492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Increased signal-to-interference ratio (SIR).</a:t>
          </a:r>
          <a:endParaRPr lang="en-US" sz="1900" kern="1200"/>
        </a:p>
      </dsp:txBody>
      <dsp:txXfrm>
        <a:off x="5361903" y="2370"/>
        <a:ext cx="2082068" cy="1249240"/>
      </dsp:txXfrm>
    </dsp:sp>
    <dsp:sp modelId="{DB630A27-9218-4686-BAB7-D6DAE4E47B49}">
      <dsp:nvSpPr>
        <dsp:cNvPr id="0" name=""/>
        <dsp:cNvSpPr/>
      </dsp:nvSpPr>
      <dsp:spPr>
        <a:xfrm>
          <a:off x="7652178" y="2370"/>
          <a:ext cx="2082068" cy="12492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Possibility of tighter channel reuse patterns.</a:t>
          </a:r>
          <a:endParaRPr lang="en-US" sz="1900" kern="1200"/>
        </a:p>
      </dsp:txBody>
      <dsp:txXfrm>
        <a:off x="7652178" y="2370"/>
        <a:ext cx="2082068" cy="1249240"/>
      </dsp:txXfrm>
    </dsp:sp>
    <dsp:sp modelId="{AE6B8C66-30F2-4B35-94F8-FBD9D98E9F3F}">
      <dsp:nvSpPr>
        <dsp:cNvPr id="0" name=""/>
        <dsp:cNvSpPr/>
      </dsp:nvSpPr>
      <dsp:spPr>
        <a:xfrm>
          <a:off x="781353" y="1459818"/>
          <a:ext cx="2082068" cy="12492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Creation of separate spatial channels within each cell</a:t>
          </a:r>
          <a:endParaRPr lang="en-US" sz="1900" kern="1200"/>
        </a:p>
      </dsp:txBody>
      <dsp:txXfrm>
        <a:off x="781353" y="1459818"/>
        <a:ext cx="2082068" cy="1249240"/>
      </dsp:txXfrm>
    </dsp:sp>
    <dsp:sp modelId="{4785D0F1-646C-4AFC-A3FD-3EC918B3C74E}">
      <dsp:nvSpPr>
        <dsp:cNvPr id="0" name=""/>
        <dsp:cNvSpPr/>
      </dsp:nvSpPr>
      <dsp:spPr>
        <a:xfrm>
          <a:off x="3071628" y="1459818"/>
          <a:ext cx="2082068" cy="12492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Intra-cell reuse</a:t>
          </a:r>
          <a:endParaRPr lang="en-US" sz="1900" kern="1200" dirty="0"/>
        </a:p>
      </dsp:txBody>
      <dsp:txXfrm>
        <a:off x="3071628" y="1459818"/>
        <a:ext cx="2082068" cy="1249240"/>
      </dsp:txXfrm>
    </dsp:sp>
    <dsp:sp modelId="{AA83DD41-3B7E-4E01-ACBA-D957DF8C06DE}">
      <dsp:nvSpPr>
        <dsp:cNvPr id="0" name=""/>
        <dsp:cNvSpPr/>
      </dsp:nvSpPr>
      <dsp:spPr>
        <a:xfrm>
          <a:off x="5361903" y="1459818"/>
          <a:ext cx="2082068" cy="12492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Lower total power radiation leading to reduced network-wide RF pollution</a:t>
          </a:r>
          <a:endParaRPr lang="en-US" sz="1900" kern="1200"/>
        </a:p>
      </dsp:txBody>
      <dsp:txXfrm>
        <a:off x="5361903" y="1459818"/>
        <a:ext cx="2082068" cy="1249240"/>
      </dsp:txXfrm>
    </dsp:sp>
    <dsp:sp modelId="{8B54B83D-8866-4E88-945B-DA55C3DB97E8}">
      <dsp:nvSpPr>
        <dsp:cNvPr id="0" name=""/>
        <dsp:cNvSpPr/>
      </dsp:nvSpPr>
      <dsp:spPr>
        <a:xfrm>
          <a:off x="7652178" y="1459818"/>
          <a:ext cx="2082068" cy="12492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smaller power amplifier sizes</a:t>
          </a:r>
          <a:endParaRPr lang="en-US" sz="1900" kern="1200"/>
        </a:p>
      </dsp:txBody>
      <dsp:txXfrm>
        <a:off x="7652178" y="1459818"/>
        <a:ext cx="2082068" cy="1249240"/>
      </dsp:txXfrm>
    </dsp:sp>
    <dsp:sp modelId="{1C14D333-EA17-4F01-A6AD-896807C15443}">
      <dsp:nvSpPr>
        <dsp:cNvPr id="0" name=""/>
        <dsp:cNvSpPr/>
      </dsp:nvSpPr>
      <dsp:spPr>
        <a:xfrm>
          <a:off x="1926490" y="2917265"/>
          <a:ext cx="2082068" cy="12492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Knowledge of the direction of each spatial channel.</a:t>
          </a:r>
          <a:endParaRPr lang="en-US" sz="1900" kern="1200"/>
        </a:p>
      </dsp:txBody>
      <dsp:txXfrm>
        <a:off x="1926490" y="2917265"/>
        <a:ext cx="2082068" cy="1249240"/>
      </dsp:txXfrm>
    </dsp:sp>
    <dsp:sp modelId="{F77670BE-CFD8-4710-BF81-51A30F5F3F40}">
      <dsp:nvSpPr>
        <dsp:cNvPr id="0" name=""/>
        <dsp:cNvSpPr/>
      </dsp:nvSpPr>
      <dsp:spPr>
        <a:xfrm>
          <a:off x="4216765" y="2917265"/>
          <a:ext cx="2082068" cy="12492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Accurate determination of the signal source’s position.</a:t>
          </a:r>
          <a:endParaRPr lang="en-US" sz="1900" kern="1200"/>
        </a:p>
      </dsp:txBody>
      <dsp:txXfrm>
        <a:off x="4216765" y="2917265"/>
        <a:ext cx="2082068" cy="1249240"/>
      </dsp:txXfrm>
    </dsp:sp>
    <dsp:sp modelId="{DDC357BF-AE22-4CB3-87DD-C92C1DD4B443}">
      <dsp:nvSpPr>
        <dsp:cNvPr id="0" name=""/>
        <dsp:cNvSpPr/>
      </dsp:nvSpPr>
      <dsp:spPr>
        <a:xfrm>
          <a:off x="6507040" y="2917265"/>
          <a:ext cx="2082068" cy="12492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Compatibility with GSM, PHP, DECT, IS-54, IS-95, and other formats.</a:t>
          </a:r>
          <a:endParaRPr lang="en-US" sz="1900" kern="1200"/>
        </a:p>
      </dsp:txBody>
      <dsp:txXfrm>
        <a:off x="6507040" y="2917265"/>
        <a:ext cx="2082068" cy="124924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D4BCB4-C5C9-9947-AB94-F0748038729F}" type="datetimeFigureOut">
              <a:rPr lang="en-DE" smtClean="0"/>
              <a:t>23/01/2024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AB6C8B-BC51-604A-8294-CD924D9FDE56}" type="slidenum">
              <a:rPr lang="en-DE" smtClean="0"/>
              <a:t>‹#›</a:t>
            </a:fld>
            <a:endParaRPr lang="en-DE"/>
          </a:p>
        </p:txBody>
      </p:sp>
    </p:spTree>
    <p:extLst>
      <p:ext uri="{BB962C8B-B14F-4D97-AF65-F5344CB8AC3E}">
        <p14:creationId xmlns:p14="http://schemas.microsoft.com/office/powerpoint/2010/main" val="787061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2800" b="0" i="0" dirty="0">
                <a:solidFill>
                  <a:srgbClr val="374151"/>
                </a:solidFill>
                <a:effectLst/>
                <a:latin typeface="Söhne"/>
              </a:rPr>
              <a:t>Transponder refers to a device onboard a satellite that receives signals from Earth, amplifies them, modifies the frequency if necessary, and retransmits them back to Earth. </a:t>
            </a:r>
            <a:endParaRPr lang="en-GB" sz="1800" b="0" i="0" u="none" strike="noStrike" baseline="0" dirty="0">
              <a:latin typeface="Kp-Regular"/>
            </a:endParaRPr>
          </a:p>
          <a:p>
            <a:pPr algn="l"/>
            <a:r>
              <a:rPr lang="en-GB" sz="1800" b="0" i="0" u="none" strike="noStrike" baseline="0" dirty="0">
                <a:latin typeface="Kp-Regular"/>
              </a:rPr>
              <a:t>Efficiency Increase: providing several services such as broadcasting, telecommunications.</a:t>
            </a:r>
          </a:p>
          <a:p>
            <a:pPr algn="l"/>
            <a:endParaRPr lang="en-GB" sz="1800" b="0" i="0" u="none" strike="noStrike" baseline="0" dirty="0">
              <a:latin typeface="Kp-Regular"/>
            </a:endParaRPr>
          </a:p>
          <a:p>
            <a:pPr algn="l"/>
            <a:endParaRPr lang="en-DE" dirty="0"/>
          </a:p>
        </p:txBody>
      </p:sp>
      <p:sp>
        <p:nvSpPr>
          <p:cNvPr id="4" name="Slide Number Placeholder 3"/>
          <p:cNvSpPr>
            <a:spLocks noGrp="1"/>
          </p:cNvSpPr>
          <p:nvPr>
            <p:ph type="sldNum" sz="quarter" idx="5"/>
          </p:nvPr>
        </p:nvSpPr>
        <p:spPr/>
        <p:txBody>
          <a:bodyPr/>
          <a:lstStyle/>
          <a:p>
            <a:fld id="{26AB6C8B-BC51-604A-8294-CD924D9FDE56}" type="slidenum">
              <a:rPr lang="en-DE" smtClean="0"/>
              <a:t>4</a:t>
            </a:fld>
            <a:endParaRPr lang="en-DE"/>
          </a:p>
        </p:txBody>
      </p:sp>
    </p:spTree>
    <p:extLst>
      <p:ext uri="{BB962C8B-B14F-4D97-AF65-F5344CB8AC3E}">
        <p14:creationId xmlns:p14="http://schemas.microsoft.com/office/powerpoint/2010/main" val="3687739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dirty="0"/>
              <a:t>Circuits</a:t>
            </a:r>
            <a:r>
              <a:rPr lang="en-GB" dirty="0"/>
              <a:t>: </a:t>
            </a:r>
            <a:r>
              <a:rPr lang="en-GB" sz="1800" b="0" i="0" u="none" strike="noStrike" baseline="0" dirty="0">
                <a:latin typeface="Kp-Regular"/>
              </a:rPr>
              <a:t>individual communication channels through the multiple-access transponder. </a:t>
            </a:r>
            <a:endParaRPr lang="en-DE" dirty="0"/>
          </a:p>
        </p:txBody>
      </p:sp>
      <p:sp>
        <p:nvSpPr>
          <p:cNvPr id="4" name="Slide Number Placeholder 3"/>
          <p:cNvSpPr>
            <a:spLocks noGrp="1"/>
          </p:cNvSpPr>
          <p:nvPr>
            <p:ph type="sldNum" sz="quarter" idx="5"/>
          </p:nvPr>
        </p:nvSpPr>
        <p:spPr/>
        <p:txBody>
          <a:bodyPr/>
          <a:lstStyle/>
          <a:p>
            <a:fld id="{26AB6C8B-BC51-604A-8294-CD924D9FDE56}" type="slidenum">
              <a:rPr lang="en-DE" smtClean="0"/>
              <a:t>5</a:t>
            </a:fld>
            <a:endParaRPr lang="en-DE"/>
          </a:p>
        </p:txBody>
      </p:sp>
    </p:spTree>
    <p:extLst>
      <p:ext uri="{BB962C8B-B14F-4D97-AF65-F5344CB8AC3E}">
        <p14:creationId xmlns:p14="http://schemas.microsoft.com/office/powerpoint/2010/main" val="869434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6AB6C8B-BC51-604A-8294-CD924D9FDE56}" type="slidenum">
              <a:rPr lang="en-DE" smtClean="0"/>
              <a:t>6</a:t>
            </a:fld>
            <a:endParaRPr lang="en-DE"/>
          </a:p>
        </p:txBody>
      </p:sp>
    </p:spTree>
    <p:extLst>
      <p:ext uri="{BB962C8B-B14F-4D97-AF65-F5344CB8AC3E}">
        <p14:creationId xmlns:p14="http://schemas.microsoft.com/office/powerpoint/2010/main" val="1955870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Times New Roman" panose="02020603050405020304" pitchFamily="18" charset="0"/>
                <a:cs typeface="Times New Roman" panose="02020603050405020304" pitchFamily="18" charset="0"/>
              </a:rPr>
              <a:t>Leads to inefficient use of the channel bandwidth </a:t>
            </a:r>
            <a:endParaRPr lang="en-DE" dirty="0"/>
          </a:p>
        </p:txBody>
      </p:sp>
      <p:sp>
        <p:nvSpPr>
          <p:cNvPr id="4" name="Slide Number Placeholder 3"/>
          <p:cNvSpPr>
            <a:spLocks noGrp="1"/>
          </p:cNvSpPr>
          <p:nvPr>
            <p:ph type="sldNum" sz="quarter" idx="5"/>
          </p:nvPr>
        </p:nvSpPr>
        <p:spPr/>
        <p:txBody>
          <a:bodyPr/>
          <a:lstStyle/>
          <a:p>
            <a:fld id="{26AB6C8B-BC51-604A-8294-CD924D9FDE56}" type="slidenum">
              <a:rPr lang="en-DE" smtClean="0"/>
              <a:t>9</a:t>
            </a:fld>
            <a:endParaRPr lang="en-DE"/>
          </a:p>
        </p:txBody>
      </p:sp>
    </p:spTree>
    <p:extLst>
      <p:ext uri="{BB962C8B-B14F-4D97-AF65-F5344CB8AC3E}">
        <p14:creationId xmlns:p14="http://schemas.microsoft.com/office/powerpoint/2010/main" val="3272816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6AB6C8B-BC51-604A-8294-CD924D9FDE56}" type="slidenum">
              <a:rPr lang="en-DE" smtClean="0"/>
              <a:t>10</a:t>
            </a:fld>
            <a:endParaRPr lang="en-DE"/>
          </a:p>
        </p:txBody>
      </p:sp>
    </p:spTree>
    <p:extLst>
      <p:ext uri="{BB962C8B-B14F-4D97-AF65-F5344CB8AC3E}">
        <p14:creationId xmlns:p14="http://schemas.microsoft.com/office/powerpoint/2010/main" val="2938271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800" b="0" i="0" u="none" strike="noStrike" baseline="0" dirty="0">
                <a:latin typeface="Kp-Regular"/>
              </a:rPr>
              <a:t>Each user is allocated a signature sequence, distinguished by a unique code selected from a set of codes specifically assigned to users in the system. This code is combined, serving as an additional modulation, with the useful information signal. On the receiving end, a particular mobile user can identify and isolate the signal intended for it by using its unique code, thereby extracting the relevant information by performing the correlation technique.</a:t>
            </a:r>
            <a:endParaRPr lang="en-DE" dirty="0"/>
          </a:p>
        </p:txBody>
      </p:sp>
      <p:sp>
        <p:nvSpPr>
          <p:cNvPr id="4" name="Slide Number Placeholder 3"/>
          <p:cNvSpPr>
            <a:spLocks noGrp="1"/>
          </p:cNvSpPr>
          <p:nvPr>
            <p:ph type="sldNum" sz="quarter" idx="5"/>
          </p:nvPr>
        </p:nvSpPr>
        <p:spPr/>
        <p:txBody>
          <a:bodyPr/>
          <a:lstStyle/>
          <a:p>
            <a:fld id="{26AB6C8B-BC51-604A-8294-CD924D9FDE56}" type="slidenum">
              <a:rPr lang="en-DE" smtClean="0"/>
              <a:t>16</a:t>
            </a:fld>
            <a:endParaRPr lang="en-DE"/>
          </a:p>
        </p:txBody>
      </p:sp>
    </p:spTree>
    <p:extLst>
      <p:ext uri="{BB962C8B-B14F-4D97-AF65-F5344CB8AC3E}">
        <p14:creationId xmlns:p14="http://schemas.microsoft.com/office/powerpoint/2010/main" val="3583754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6AB6C8B-BC51-604A-8294-CD924D9FDE56}" type="slidenum">
              <a:rPr lang="en-DE" smtClean="0"/>
              <a:t>17</a:t>
            </a:fld>
            <a:endParaRPr lang="en-DE"/>
          </a:p>
        </p:txBody>
      </p:sp>
    </p:spTree>
    <p:extLst>
      <p:ext uri="{BB962C8B-B14F-4D97-AF65-F5344CB8AC3E}">
        <p14:creationId xmlns:p14="http://schemas.microsoft.com/office/powerpoint/2010/main" val="2929422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800" b="0" i="0" u="none" strike="noStrike" baseline="0" dirty="0">
                <a:solidFill>
                  <a:srgbClr val="231F20"/>
                </a:solidFill>
                <a:latin typeface="CenturySchoolbook"/>
              </a:rPr>
              <a:t>The direction of the line traced out by the tip of the electric field vector determines the </a:t>
            </a:r>
            <a:r>
              <a:rPr lang="en-GB" sz="1800" b="0" i="1" u="none" strike="noStrike" baseline="0" dirty="0">
                <a:solidFill>
                  <a:srgbClr val="231F20"/>
                </a:solidFill>
                <a:latin typeface="CenturySchoolbook-Italic"/>
              </a:rPr>
              <a:t>polarization </a:t>
            </a:r>
            <a:r>
              <a:rPr lang="en-GB" sz="1800" b="0" i="0" u="none" strike="noStrike" baseline="0" dirty="0">
                <a:solidFill>
                  <a:srgbClr val="231F20"/>
                </a:solidFill>
                <a:latin typeface="CenturySchoolbook"/>
              </a:rPr>
              <a:t>of the wave.</a:t>
            </a:r>
          </a:p>
          <a:p>
            <a:pPr algn="l"/>
            <a:r>
              <a:rPr lang="en-GB" b="0" i="0" dirty="0">
                <a:solidFill>
                  <a:srgbClr val="040C28"/>
                </a:solidFill>
                <a:effectLst/>
                <a:latin typeface="Google Sans"/>
              </a:rPr>
              <a:t>specifies the geometrical orientation of the oscillations</a:t>
            </a:r>
            <a:endParaRPr lang="en-DE" dirty="0"/>
          </a:p>
        </p:txBody>
      </p:sp>
      <p:sp>
        <p:nvSpPr>
          <p:cNvPr id="4" name="Slide Number Placeholder 3"/>
          <p:cNvSpPr>
            <a:spLocks noGrp="1"/>
          </p:cNvSpPr>
          <p:nvPr>
            <p:ph type="sldNum" sz="quarter" idx="5"/>
          </p:nvPr>
        </p:nvSpPr>
        <p:spPr/>
        <p:txBody>
          <a:bodyPr/>
          <a:lstStyle/>
          <a:p>
            <a:fld id="{26AB6C8B-BC51-604A-8294-CD924D9FDE56}" type="slidenum">
              <a:rPr lang="en-DE" smtClean="0"/>
              <a:t>18</a:t>
            </a:fld>
            <a:endParaRPr lang="en-DE"/>
          </a:p>
        </p:txBody>
      </p:sp>
    </p:spTree>
    <p:extLst>
      <p:ext uri="{BB962C8B-B14F-4D97-AF65-F5344CB8AC3E}">
        <p14:creationId xmlns:p14="http://schemas.microsoft.com/office/powerpoint/2010/main" val="3176075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CE56D-CAB1-A503-77FB-CE491A4AAFF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FB952BF2-C3AA-C798-A586-FE304DB777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A05E5165-BC83-30A8-88A5-C6B91C16F9F9}"/>
              </a:ext>
            </a:extLst>
          </p:cNvPr>
          <p:cNvSpPr>
            <a:spLocks noGrp="1"/>
          </p:cNvSpPr>
          <p:nvPr>
            <p:ph type="dt" sz="half" idx="10"/>
          </p:nvPr>
        </p:nvSpPr>
        <p:spPr/>
        <p:txBody>
          <a:bodyPr/>
          <a:lstStyle/>
          <a:p>
            <a:fld id="{481A3D20-4529-49CC-BA19-5E3F788FE10B}" type="datetime8">
              <a:rPr lang="en-DE" smtClean="0"/>
              <a:t>23/01/2024 22:36</a:t>
            </a:fld>
            <a:endParaRPr lang="en-DE"/>
          </a:p>
        </p:txBody>
      </p:sp>
      <p:sp>
        <p:nvSpPr>
          <p:cNvPr id="5" name="Footer Placeholder 4">
            <a:extLst>
              <a:ext uri="{FF2B5EF4-FFF2-40B4-BE49-F238E27FC236}">
                <a16:creationId xmlns:a16="http://schemas.microsoft.com/office/drawing/2014/main" id="{4E3F0695-02B2-BE7A-517E-FBAADD405EC5}"/>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41D0AE0-909E-5318-C68F-DCFEBBE7F09B}"/>
              </a:ext>
            </a:extLst>
          </p:cNvPr>
          <p:cNvSpPr>
            <a:spLocks noGrp="1"/>
          </p:cNvSpPr>
          <p:nvPr>
            <p:ph type="sldNum" sz="quarter" idx="12"/>
          </p:nvPr>
        </p:nvSpPr>
        <p:spPr/>
        <p:txBody>
          <a:bodyPr/>
          <a:lstStyle/>
          <a:p>
            <a:fld id="{7379E986-F6E9-EA4D-B0C9-9ABE10BB32C6}" type="slidenum">
              <a:rPr lang="en-DE" smtClean="0"/>
              <a:t>‹#›</a:t>
            </a:fld>
            <a:endParaRPr lang="en-DE"/>
          </a:p>
        </p:txBody>
      </p:sp>
    </p:spTree>
    <p:extLst>
      <p:ext uri="{BB962C8B-B14F-4D97-AF65-F5344CB8AC3E}">
        <p14:creationId xmlns:p14="http://schemas.microsoft.com/office/powerpoint/2010/main" val="39296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9C932-1E60-F72B-C26F-F2A13DA43737}"/>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DEB4E4E5-3595-2B5A-FEFD-9C0D75EEBFD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3372D2A0-60C9-6474-A8B0-672643771C81}"/>
              </a:ext>
            </a:extLst>
          </p:cNvPr>
          <p:cNvSpPr>
            <a:spLocks noGrp="1"/>
          </p:cNvSpPr>
          <p:nvPr>
            <p:ph type="dt" sz="half" idx="10"/>
          </p:nvPr>
        </p:nvSpPr>
        <p:spPr/>
        <p:txBody>
          <a:bodyPr/>
          <a:lstStyle/>
          <a:p>
            <a:fld id="{BD7ADC6C-315B-4C00-963E-90BF893E2370}" type="datetime8">
              <a:rPr lang="en-DE" smtClean="0"/>
              <a:t>23/01/2024 22:36</a:t>
            </a:fld>
            <a:endParaRPr lang="en-DE"/>
          </a:p>
        </p:txBody>
      </p:sp>
      <p:sp>
        <p:nvSpPr>
          <p:cNvPr id="5" name="Footer Placeholder 4">
            <a:extLst>
              <a:ext uri="{FF2B5EF4-FFF2-40B4-BE49-F238E27FC236}">
                <a16:creationId xmlns:a16="http://schemas.microsoft.com/office/drawing/2014/main" id="{DD7C389A-FE65-A95D-585E-E18F08248152}"/>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85CAAE1-8100-D995-F96B-34F56FA004F3}"/>
              </a:ext>
            </a:extLst>
          </p:cNvPr>
          <p:cNvSpPr>
            <a:spLocks noGrp="1"/>
          </p:cNvSpPr>
          <p:nvPr>
            <p:ph type="sldNum" sz="quarter" idx="12"/>
          </p:nvPr>
        </p:nvSpPr>
        <p:spPr/>
        <p:txBody>
          <a:bodyPr/>
          <a:lstStyle/>
          <a:p>
            <a:fld id="{7379E986-F6E9-EA4D-B0C9-9ABE10BB32C6}" type="slidenum">
              <a:rPr lang="en-DE" smtClean="0"/>
              <a:t>‹#›</a:t>
            </a:fld>
            <a:endParaRPr lang="en-DE"/>
          </a:p>
        </p:txBody>
      </p:sp>
    </p:spTree>
    <p:extLst>
      <p:ext uri="{BB962C8B-B14F-4D97-AF65-F5344CB8AC3E}">
        <p14:creationId xmlns:p14="http://schemas.microsoft.com/office/powerpoint/2010/main" val="306152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A3C0D8-1A49-FF16-B9CF-BA00F1C313C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D962BF11-E40F-5C74-3D81-36BCABA76B4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A369F23C-C8D1-55C3-9A73-DBF0676EEB9E}"/>
              </a:ext>
            </a:extLst>
          </p:cNvPr>
          <p:cNvSpPr>
            <a:spLocks noGrp="1"/>
          </p:cNvSpPr>
          <p:nvPr>
            <p:ph type="dt" sz="half" idx="10"/>
          </p:nvPr>
        </p:nvSpPr>
        <p:spPr/>
        <p:txBody>
          <a:bodyPr/>
          <a:lstStyle/>
          <a:p>
            <a:fld id="{94B9C9F1-0CA4-48DD-A4E3-03B29C20A109}" type="datetime8">
              <a:rPr lang="en-DE" smtClean="0"/>
              <a:t>23/01/2024 22:36</a:t>
            </a:fld>
            <a:endParaRPr lang="en-DE"/>
          </a:p>
        </p:txBody>
      </p:sp>
      <p:sp>
        <p:nvSpPr>
          <p:cNvPr id="5" name="Footer Placeholder 4">
            <a:extLst>
              <a:ext uri="{FF2B5EF4-FFF2-40B4-BE49-F238E27FC236}">
                <a16:creationId xmlns:a16="http://schemas.microsoft.com/office/drawing/2014/main" id="{6790B26C-7505-DA12-5358-AB3A49689F1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6B83798-16FF-AE34-C2E1-660F827A37BD}"/>
              </a:ext>
            </a:extLst>
          </p:cNvPr>
          <p:cNvSpPr>
            <a:spLocks noGrp="1"/>
          </p:cNvSpPr>
          <p:nvPr>
            <p:ph type="sldNum" sz="quarter" idx="12"/>
          </p:nvPr>
        </p:nvSpPr>
        <p:spPr/>
        <p:txBody>
          <a:bodyPr/>
          <a:lstStyle/>
          <a:p>
            <a:fld id="{7379E986-F6E9-EA4D-B0C9-9ABE10BB32C6}" type="slidenum">
              <a:rPr lang="en-DE" smtClean="0"/>
              <a:t>‹#›</a:t>
            </a:fld>
            <a:endParaRPr lang="en-DE"/>
          </a:p>
        </p:txBody>
      </p:sp>
    </p:spTree>
    <p:extLst>
      <p:ext uri="{BB962C8B-B14F-4D97-AF65-F5344CB8AC3E}">
        <p14:creationId xmlns:p14="http://schemas.microsoft.com/office/powerpoint/2010/main" val="1942455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D27A9-D221-508E-CD08-F6ABB7C86C9E}"/>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70728158-689A-9EC3-5650-185475DE2AA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4077275A-4419-1F5C-A5ED-1446CB779FE0}"/>
              </a:ext>
            </a:extLst>
          </p:cNvPr>
          <p:cNvSpPr>
            <a:spLocks noGrp="1"/>
          </p:cNvSpPr>
          <p:nvPr>
            <p:ph type="dt" sz="half" idx="10"/>
          </p:nvPr>
        </p:nvSpPr>
        <p:spPr/>
        <p:txBody>
          <a:bodyPr/>
          <a:lstStyle/>
          <a:p>
            <a:fld id="{51E33DE6-02C3-4910-8D8E-3F5394E2B2E9}" type="datetime8">
              <a:rPr lang="en-DE" smtClean="0"/>
              <a:t>23/01/2024 22:36</a:t>
            </a:fld>
            <a:endParaRPr lang="en-DE"/>
          </a:p>
        </p:txBody>
      </p:sp>
      <p:sp>
        <p:nvSpPr>
          <p:cNvPr id="5" name="Footer Placeholder 4">
            <a:extLst>
              <a:ext uri="{FF2B5EF4-FFF2-40B4-BE49-F238E27FC236}">
                <a16:creationId xmlns:a16="http://schemas.microsoft.com/office/drawing/2014/main" id="{0BEABC77-EBD1-4450-D8CC-7A6FADA7A5FE}"/>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E23512F-F0EE-4326-BF1B-FB3CCFF1A6D9}"/>
              </a:ext>
            </a:extLst>
          </p:cNvPr>
          <p:cNvSpPr>
            <a:spLocks noGrp="1"/>
          </p:cNvSpPr>
          <p:nvPr>
            <p:ph type="sldNum" sz="quarter" idx="12"/>
          </p:nvPr>
        </p:nvSpPr>
        <p:spPr/>
        <p:txBody>
          <a:bodyPr/>
          <a:lstStyle/>
          <a:p>
            <a:fld id="{7379E986-F6E9-EA4D-B0C9-9ABE10BB32C6}" type="slidenum">
              <a:rPr lang="en-DE" smtClean="0"/>
              <a:t>‹#›</a:t>
            </a:fld>
            <a:endParaRPr lang="en-DE"/>
          </a:p>
        </p:txBody>
      </p:sp>
    </p:spTree>
    <p:extLst>
      <p:ext uri="{BB962C8B-B14F-4D97-AF65-F5344CB8AC3E}">
        <p14:creationId xmlns:p14="http://schemas.microsoft.com/office/powerpoint/2010/main" val="317168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26697-527D-2D8E-EEFD-F75384E1F8F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F643F7CD-3D70-85E1-602E-E6DFF27748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D9E7327-E859-F57E-C6FA-B5E5C969128E}"/>
              </a:ext>
            </a:extLst>
          </p:cNvPr>
          <p:cNvSpPr>
            <a:spLocks noGrp="1"/>
          </p:cNvSpPr>
          <p:nvPr>
            <p:ph type="dt" sz="half" idx="10"/>
          </p:nvPr>
        </p:nvSpPr>
        <p:spPr/>
        <p:txBody>
          <a:bodyPr/>
          <a:lstStyle/>
          <a:p>
            <a:fld id="{5F83A624-7B29-432D-A353-B15E529F886F}" type="datetime8">
              <a:rPr lang="en-DE" smtClean="0"/>
              <a:t>23/01/2024 22:36</a:t>
            </a:fld>
            <a:endParaRPr lang="en-DE"/>
          </a:p>
        </p:txBody>
      </p:sp>
      <p:sp>
        <p:nvSpPr>
          <p:cNvPr id="5" name="Footer Placeholder 4">
            <a:extLst>
              <a:ext uri="{FF2B5EF4-FFF2-40B4-BE49-F238E27FC236}">
                <a16:creationId xmlns:a16="http://schemas.microsoft.com/office/drawing/2014/main" id="{E2EC7D2E-B0DD-C695-8DF5-1D047153C00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D46A976-1210-7E46-BB65-765D18401935}"/>
              </a:ext>
            </a:extLst>
          </p:cNvPr>
          <p:cNvSpPr>
            <a:spLocks noGrp="1"/>
          </p:cNvSpPr>
          <p:nvPr>
            <p:ph type="sldNum" sz="quarter" idx="12"/>
          </p:nvPr>
        </p:nvSpPr>
        <p:spPr/>
        <p:txBody>
          <a:bodyPr/>
          <a:lstStyle/>
          <a:p>
            <a:fld id="{7379E986-F6E9-EA4D-B0C9-9ABE10BB32C6}" type="slidenum">
              <a:rPr lang="en-DE" smtClean="0"/>
              <a:t>‹#›</a:t>
            </a:fld>
            <a:endParaRPr lang="en-DE"/>
          </a:p>
        </p:txBody>
      </p:sp>
    </p:spTree>
    <p:extLst>
      <p:ext uri="{BB962C8B-B14F-4D97-AF65-F5344CB8AC3E}">
        <p14:creationId xmlns:p14="http://schemas.microsoft.com/office/powerpoint/2010/main" val="1396288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15907-D689-DD25-CD6C-29F5001CB329}"/>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03F5C284-7C78-9614-95CA-6A7D310CACA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586CA02D-BFA2-0EB3-10FB-ED1752B4829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88F3A75E-D9EF-EAA2-D21A-45A5774E908F}"/>
              </a:ext>
            </a:extLst>
          </p:cNvPr>
          <p:cNvSpPr>
            <a:spLocks noGrp="1"/>
          </p:cNvSpPr>
          <p:nvPr>
            <p:ph type="dt" sz="half" idx="10"/>
          </p:nvPr>
        </p:nvSpPr>
        <p:spPr/>
        <p:txBody>
          <a:bodyPr/>
          <a:lstStyle/>
          <a:p>
            <a:fld id="{7D9FD611-61BF-4947-A18B-C2E0CFBD2E83}" type="datetime8">
              <a:rPr lang="en-DE" smtClean="0"/>
              <a:t>23/01/2024 22:36</a:t>
            </a:fld>
            <a:endParaRPr lang="en-DE"/>
          </a:p>
        </p:txBody>
      </p:sp>
      <p:sp>
        <p:nvSpPr>
          <p:cNvPr id="6" name="Footer Placeholder 5">
            <a:extLst>
              <a:ext uri="{FF2B5EF4-FFF2-40B4-BE49-F238E27FC236}">
                <a16:creationId xmlns:a16="http://schemas.microsoft.com/office/drawing/2014/main" id="{5578C247-8B21-CB92-C6A4-55F6AC942F7A}"/>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C605318-0949-A293-CAB8-F4FF782CF46A}"/>
              </a:ext>
            </a:extLst>
          </p:cNvPr>
          <p:cNvSpPr>
            <a:spLocks noGrp="1"/>
          </p:cNvSpPr>
          <p:nvPr>
            <p:ph type="sldNum" sz="quarter" idx="12"/>
          </p:nvPr>
        </p:nvSpPr>
        <p:spPr/>
        <p:txBody>
          <a:bodyPr/>
          <a:lstStyle/>
          <a:p>
            <a:fld id="{7379E986-F6E9-EA4D-B0C9-9ABE10BB32C6}" type="slidenum">
              <a:rPr lang="en-DE" smtClean="0"/>
              <a:t>‹#›</a:t>
            </a:fld>
            <a:endParaRPr lang="en-DE"/>
          </a:p>
        </p:txBody>
      </p:sp>
    </p:spTree>
    <p:extLst>
      <p:ext uri="{BB962C8B-B14F-4D97-AF65-F5344CB8AC3E}">
        <p14:creationId xmlns:p14="http://schemas.microsoft.com/office/powerpoint/2010/main" val="634596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2CE7-2E73-EF99-1755-614CDC288CE5}"/>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8C9A4D54-4767-0E93-D9F4-BDD33A10E9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B8E36E9-8283-FD3C-3061-1134E5E6A12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64755DE6-51E7-F8B0-9AD7-979A0FD731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DCA1C3D-1F2D-E75A-623D-3487651D57D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6B46CF3D-C184-F929-26A7-8E62D8B8CE11}"/>
              </a:ext>
            </a:extLst>
          </p:cNvPr>
          <p:cNvSpPr>
            <a:spLocks noGrp="1"/>
          </p:cNvSpPr>
          <p:nvPr>
            <p:ph type="dt" sz="half" idx="10"/>
          </p:nvPr>
        </p:nvSpPr>
        <p:spPr/>
        <p:txBody>
          <a:bodyPr/>
          <a:lstStyle/>
          <a:p>
            <a:fld id="{04392993-FA14-4CFC-A67A-957012A10984}" type="datetime8">
              <a:rPr lang="en-DE" smtClean="0"/>
              <a:t>23/01/2024 22:36</a:t>
            </a:fld>
            <a:endParaRPr lang="en-DE"/>
          </a:p>
        </p:txBody>
      </p:sp>
      <p:sp>
        <p:nvSpPr>
          <p:cNvPr id="8" name="Footer Placeholder 7">
            <a:extLst>
              <a:ext uri="{FF2B5EF4-FFF2-40B4-BE49-F238E27FC236}">
                <a16:creationId xmlns:a16="http://schemas.microsoft.com/office/drawing/2014/main" id="{F302DDDE-6602-2879-A05B-B0D03D427713}"/>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5DEBF00B-89EB-E738-EB5E-89ECA70761D6}"/>
              </a:ext>
            </a:extLst>
          </p:cNvPr>
          <p:cNvSpPr>
            <a:spLocks noGrp="1"/>
          </p:cNvSpPr>
          <p:nvPr>
            <p:ph type="sldNum" sz="quarter" idx="12"/>
          </p:nvPr>
        </p:nvSpPr>
        <p:spPr/>
        <p:txBody>
          <a:bodyPr/>
          <a:lstStyle/>
          <a:p>
            <a:fld id="{7379E986-F6E9-EA4D-B0C9-9ABE10BB32C6}" type="slidenum">
              <a:rPr lang="en-DE" smtClean="0"/>
              <a:t>‹#›</a:t>
            </a:fld>
            <a:endParaRPr lang="en-DE"/>
          </a:p>
        </p:txBody>
      </p:sp>
    </p:spTree>
    <p:extLst>
      <p:ext uri="{BB962C8B-B14F-4D97-AF65-F5344CB8AC3E}">
        <p14:creationId xmlns:p14="http://schemas.microsoft.com/office/powerpoint/2010/main" val="672753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7007-2ABF-76B8-3140-D30B7AE9CA2D}"/>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12DD68BA-29B7-118E-8A74-FD6820F9013A}"/>
              </a:ext>
            </a:extLst>
          </p:cNvPr>
          <p:cNvSpPr>
            <a:spLocks noGrp="1"/>
          </p:cNvSpPr>
          <p:nvPr>
            <p:ph type="dt" sz="half" idx="10"/>
          </p:nvPr>
        </p:nvSpPr>
        <p:spPr/>
        <p:txBody>
          <a:bodyPr/>
          <a:lstStyle/>
          <a:p>
            <a:fld id="{CD04CF67-0AD4-40AA-818F-CC7BEC43C90A}" type="datetime8">
              <a:rPr lang="en-DE" smtClean="0"/>
              <a:t>23/01/2024 22:36</a:t>
            </a:fld>
            <a:endParaRPr lang="en-DE"/>
          </a:p>
        </p:txBody>
      </p:sp>
      <p:sp>
        <p:nvSpPr>
          <p:cNvPr id="4" name="Footer Placeholder 3">
            <a:extLst>
              <a:ext uri="{FF2B5EF4-FFF2-40B4-BE49-F238E27FC236}">
                <a16:creationId xmlns:a16="http://schemas.microsoft.com/office/drawing/2014/main" id="{50B86A82-B9DB-0DC7-D42E-5C9B406BB4EA}"/>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D219E5AF-673A-BC24-5863-7D8C9665FBE7}"/>
              </a:ext>
            </a:extLst>
          </p:cNvPr>
          <p:cNvSpPr>
            <a:spLocks noGrp="1"/>
          </p:cNvSpPr>
          <p:nvPr>
            <p:ph type="sldNum" sz="quarter" idx="12"/>
          </p:nvPr>
        </p:nvSpPr>
        <p:spPr/>
        <p:txBody>
          <a:bodyPr/>
          <a:lstStyle/>
          <a:p>
            <a:fld id="{7379E986-F6E9-EA4D-B0C9-9ABE10BB32C6}" type="slidenum">
              <a:rPr lang="en-DE" smtClean="0"/>
              <a:t>‹#›</a:t>
            </a:fld>
            <a:endParaRPr lang="en-DE"/>
          </a:p>
        </p:txBody>
      </p:sp>
    </p:spTree>
    <p:extLst>
      <p:ext uri="{BB962C8B-B14F-4D97-AF65-F5344CB8AC3E}">
        <p14:creationId xmlns:p14="http://schemas.microsoft.com/office/powerpoint/2010/main" val="2064964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D3ACB2-DACE-9AE0-75F7-CDD96ABB075C}"/>
              </a:ext>
            </a:extLst>
          </p:cNvPr>
          <p:cNvSpPr>
            <a:spLocks noGrp="1"/>
          </p:cNvSpPr>
          <p:nvPr>
            <p:ph type="dt" sz="half" idx="10"/>
          </p:nvPr>
        </p:nvSpPr>
        <p:spPr/>
        <p:txBody>
          <a:bodyPr/>
          <a:lstStyle/>
          <a:p>
            <a:fld id="{99D68544-A815-4112-9D75-C71586C6964A}" type="datetime8">
              <a:rPr lang="en-DE" smtClean="0"/>
              <a:t>23/01/2024 22:36</a:t>
            </a:fld>
            <a:endParaRPr lang="en-DE"/>
          </a:p>
        </p:txBody>
      </p:sp>
      <p:sp>
        <p:nvSpPr>
          <p:cNvPr id="3" name="Footer Placeholder 2">
            <a:extLst>
              <a:ext uri="{FF2B5EF4-FFF2-40B4-BE49-F238E27FC236}">
                <a16:creationId xmlns:a16="http://schemas.microsoft.com/office/drawing/2014/main" id="{F5263DFE-57F6-BFCF-5166-18D9A1C7D9A9}"/>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39E0DB12-B028-6008-1ACC-E3B2237C754F}"/>
              </a:ext>
            </a:extLst>
          </p:cNvPr>
          <p:cNvSpPr>
            <a:spLocks noGrp="1"/>
          </p:cNvSpPr>
          <p:nvPr>
            <p:ph type="sldNum" sz="quarter" idx="12"/>
          </p:nvPr>
        </p:nvSpPr>
        <p:spPr/>
        <p:txBody>
          <a:bodyPr/>
          <a:lstStyle/>
          <a:p>
            <a:fld id="{7379E986-F6E9-EA4D-B0C9-9ABE10BB32C6}" type="slidenum">
              <a:rPr lang="en-DE" smtClean="0"/>
              <a:t>‹#›</a:t>
            </a:fld>
            <a:endParaRPr lang="en-DE"/>
          </a:p>
        </p:txBody>
      </p:sp>
    </p:spTree>
    <p:extLst>
      <p:ext uri="{BB962C8B-B14F-4D97-AF65-F5344CB8AC3E}">
        <p14:creationId xmlns:p14="http://schemas.microsoft.com/office/powerpoint/2010/main" val="2621627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9CF11-16DD-CECD-AC4D-EF984CE9313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189AB342-861E-8C8C-2040-FC32C5FD5D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64EE0695-8775-821C-F16E-29CFD06085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30D3CA2-7397-9AAC-F450-F26E57A16FF6}"/>
              </a:ext>
            </a:extLst>
          </p:cNvPr>
          <p:cNvSpPr>
            <a:spLocks noGrp="1"/>
          </p:cNvSpPr>
          <p:nvPr>
            <p:ph type="dt" sz="half" idx="10"/>
          </p:nvPr>
        </p:nvSpPr>
        <p:spPr/>
        <p:txBody>
          <a:bodyPr/>
          <a:lstStyle/>
          <a:p>
            <a:fld id="{1D5371AD-43CC-4D6E-BC21-F2033020C282}" type="datetime8">
              <a:rPr lang="en-DE" smtClean="0"/>
              <a:t>23/01/2024 22:36</a:t>
            </a:fld>
            <a:endParaRPr lang="en-DE"/>
          </a:p>
        </p:txBody>
      </p:sp>
      <p:sp>
        <p:nvSpPr>
          <p:cNvPr id="6" name="Footer Placeholder 5">
            <a:extLst>
              <a:ext uri="{FF2B5EF4-FFF2-40B4-BE49-F238E27FC236}">
                <a16:creationId xmlns:a16="http://schemas.microsoft.com/office/drawing/2014/main" id="{32D99083-BE73-7AA4-DF8C-28B9FC5146F6}"/>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CF36C7A2-1627-5B8E-8F67-A474654EFD4C}"/>
              </a:ext>
            </a:extLst>
          </p:cNvPr>
          <p:cNvSpPr>
            <a:spLocks noGrp="1"/>
          </p:cNvSpPr>
          <p:nvPr>
            <p:ph type="sldNum" sz="quarter" idx="12"/>
          </p:nvPr>
        </p:nvSpPr>
        <p:spPr/>
        <p:txBody>
          <a:bodyPr/>
          <a:lstStyle/>
          <a:p>
            <a:fld id="{7379E986-F6E9-EA4D-B0C9-9ABE10BB32C6}" type="slidenum">
              <a:rPr lang="en-DE" smtClean="0"/>
              <a:t>‹#›</a:t>
            </a:fld>
            <a:endParaRPr lang="en-DE"/>
          </a:p>
        </p:txBody>
      </p:sp>
    </p:spTree>
    <p:extLst>
      <p:ext uri="{BB962C8B-B14F-4D97-AF65-F5344CB8AC3E}">
        <p14:creationId xmlns:p14="http://schemas.microsoft.com/office/powerpoint/2010/main" val="368951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C81EF-DDF3-5B7E-26B5-5EF54C26CC3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D8A91CE9-656E-860B-9DA3-2C08EDA105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C1AC344C-4A3B-E265-510A-F6D7A87F6E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4B76AFF-049F-5D14-7A1E-F5305DE862DF}"/>
              </a:ext>
            </a:extLst>
          </p:cNvPr>
          <p:cNvSpPr>
            <a:spLocks noGrp="1"/>
          </p:cNvSpPr>
          <p:nvPr>
            <p:ph type="dt" sz="half" idx="10"/>
          </p:nvPr>
        </p:nvSpPr>
        <p:spPr/>
        <p:txBody>
          <a:bodyPr/>
          <a:lstStyle/>
          <a:p>
            <a:fld id="{2DA85089-3BAD-4CAC-AA64-B404A4D0E2D9}" type="datetime8">
              <a:rPr lang="en-DE" smtClean="0"/>
              <a:t>23/01/2024 22:36</a:t>
            </a:fld>
            <a:endParaRPr lang="en-DE"/>
          </a:p>
        </p:txBody>
      </p:sp>
      <p:sp>
        <p:nvSpPr>
          <p:cNvPr id="6" name="Footer Placeholder 5">
            <a:extLst>
              <a:ext uri="{FF2B5EF4-FFF2-40B4-BE49-F238E27FC236}">
                <a16:creationId xmlns:a16="http://schemas.microsoft.com/office/drawing/2014/main" id="{5DE821E9-29FC-01C4-EEDF-34EA88F9FFF6}"/>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F39F26D4-CB67-32F6-F116-80F8E772F4F4}"/>
              </a:ext>
            </a:extLst>
          </p:cNvPr>
          <p:cNvSpPr>
            <a:spLocks noGrp="1"/>
          </p:cNvSpPr>
          <p:nvPr>
            <p:ph type="sldNum" sz="quarter" idx="12"/>
          </p:nvPr>
        </p:nvSpPr>
        <p:spPr/>
        <p:txBody>
          <a:bodyPr/>
          <a:lstStyle/>
          <a:p>
            <a:fld id="{7379E986-F6E9-EA4D-B0C9-9ABE10BB32C6}" type="slidenum">
              <a:rPr lang="en-DE" smtClean="0"/>
              <a:t>‹#›</a:t>
            </a:fld>
            <a:endParaRPr lang="en-DE"/>
          </a:p>
        </p:txBody>
      </p:sp>
    </p:spTree>
    <p:extLst>
      <p:ext uri="{BB962C8B-B14F-4D97-AF65-F5344CB8AC3E}">
        <p14:creationId xmlns:p14="http://schemas.microsoft.com/office/powerpoint/2010/main" val="9111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865140-59F5-2C2D-D253-A605C409B3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381FB0CE-D51D-3CC6-5772-8A890F49D5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DD708071-BDEB-FDB0-039F-EA835A139B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C49F79-BD20-4DEE-AB46-DE63A566236D}" type="datetime8">
              <a:rPr lang="en-DE" smtClean="0"/>
              <a:t>23/01/2024 22:36</a:t>
            </a:fld>
            <a:endParaRPr lang="en-DE"/>
          </a:p>
        </p:txBody>
      </p:sp>
      <p:sp>
        <p:nvSpPr>
          <p:cNvPr id="5" name="Footer Placeholder 4">
            <a:extLst>
              <a:ext uri="{FF2B5EF4-FFF2-40B4-BE49-F238E27FC236}">
                <a16:creationId xmlns:a16="http://schemas.microsoft.com/office/drawing/2014/main" id="{C053A9FE-AE9D-F1CA-33BD-1B9B36B869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02017E21-FF95-6416-F1FE-63F5FDD662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79E986-F6E9-EA4D-B0C9-9ABE10BB32C6}" type="slidenum">
              <a:rPr lang="en-DE" smtClean="0"/>
              <a:t>‹#›</a:t>
            </a:fld>
            <a:endParaRPr lang="en-DE"/>
          </a:p>
        </p:txBody>
      </p:sp>
    </p:spTree>
    <p:extLst>
      <p:ext uri="{BB962C8B-B14F-4D97-AF65-F5344CB8AC3E}">
        <p14:creationId xmlns:p14="http://schemas.microsoft.com/office/powerpoint/2010/main" val="52136740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5AA20B7-3493-4AEF-7FC8-FA3E609A381A}"/>
              </a:ext>
            </a:extLst>
          </p:cNvPr>
          <p:cNvGrpSpPr>
            <a:grpSpLocks/>
          </p:cNvGrpSpPr>
          <p:nvPr/>
        </p:nvGrpSpPr>
        <p:grpSpPr bwMode="auto">
          <a:xfrm>
            <a:off x="8437243" y="10"/>
            <a:ext cx="3581400" cy="954157"/>
            <a:chOff x="0" y="0"/>
            <a:chExt cx="58184" cy="17828"/>
          </a:xfrm>
        </p:grpSpPr>
        <p:sp>
          <p:nvSpPr>
            <p:cNvPr id="5" name="Rectangle 4">
              <a:extLst>
                <a:ext uri="{FF2B5EF4-FFF2-40B4-BE49-F238E27FC236}">
                  <a16:creationId xmlns:a16="http://schemas.microsoft.com/office/drawing/2014/main" id="{5293C3B4-AD86-23B1-3CCF-0AC99A720436}"/>
                </a:ext>
              </a:extLst>
            </p:cNvPr>
            <p:cNvSpPr>
              <a:spLocks noChangeArrowheads="1"/>
            </p:cNvSpPr>
            <p:nvPr/>
          </p:nvSpPr>
          <p:spPr bwMode="auto">
            <a:xfrm>
              <a:off x="57619" y="10472"/>
              <a:ext cx="458"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sp>
          <p:nvSpPr>
            <p:cNvPr id="6" name="Rectangle 5">
              <a:extLst>
                <a:ext uri="{FF2B5EF4-FFF2-40B4-BE49-F238E27FC236}">
                  <a16:creationId xmlns:a16="http://schemas.microsoft.com/office/drawing/2014/main" id="{4BEB231C-F3F5-3671-16B1-A7FE00AB4E48}"/>
                </a:ext>
              </a:extLst>
            </p:cNvPr>
            <p:cNvSpPr>
              <a:spLocks noChangeArrowheads="1"/>
            </p:cNvSpPr>
            <p:nvPr/>
          </p:nvSpPr>
          <p:spPr bwMode="auto">
            <a:xfrm>
              <a:off x="57726" y="12331"/>
              <a:ext cx="458" cy="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pic>
          <p:nvPicPr>
            <p:cNvPr id="7" name="Picture 6">
              <a:extLst>
                <a:ext uri="{FF2B5EF4-FFF2-40B4-BE49-F238E27FC236}">
                  <a16:creationId xmlns:a16="http://schemas.microsoft.com/office/drawing/2014/main" id="{E4C3F49F-60EE-A8FF-2ED1-B3BD8C85F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9" y="0"/>
              <a:ext cx="24038" cy="11614"/>
            </a:xfrm>
            <a:prstGeom prst="rect">
              <a:avLst/>
            </a:prstGeom>
            <a:noFill/>
            <a:extLst>
              <a:ext uri="{909E8E84-426E-40DD-AFC4-6F175D3DCCD1}">
                <a14:hiddenFill xmlns:a14="http://schemas.microsoft.com/office/drawing/2010/main">
                  <a:solidFill>
                    <a:srgbClr val="FFFFFF"/>
                  </a:solidFill>
                </a14:hiddenFill>
              </a:ext>
            </a:extLst>
          </p:spPr>
        </p:pic>
        <p:sp>
          <p:nvSpPr>
            <p:cNvPr id="8" name="Shape 11">
              <a:extLst>
                <a:ext uri="{FF2B5EF4-FFF2-40B4-BE49-F238E27FC236}">
                  <a16:creationId xmlns:a16="http://schemas.microsoft.com/office/drawing/2014/main" id="{B427E80F-72C2-D92B-32FC-76940AB800E3}"/>
                </a:ext>
              </a:extLst>
            </p:cNvPr>
            <p:cNvSpPr>
              <a:spLocks/>
            </p:cNvSpPr>
            <p:nvPr/>
          </p:nvSpPr>
          <p:spPr bwMode="auto">
            <a:xfrm>
              <a:off x="3" y="13093"/>
              <a:ext cx="57594" cy="108"/>
            </a:xfrm>
            <a:custGeom>
              <a:avLst/>
              <a:gdLst>
                <a:gd name="T0" fmla="*/ 2879725 w 5759450"/>
                <a:gd name="T1" fmla="*/ 0 h 10795"/>
                <a:gd name="T2" fmla="*/ 4470146 w 5759450"/>
                <a:gd name="T3" fmla="*/ 0 h 10795"/>
                <a:gd name="T4" fmla="*/ 5759450 w 5759450"/>
                <a:gd name="T5" fmla="*/ 2413 h 10795"/>
                <a:gd name="T6" fmla="*/ 5759450 w 5759450"/>
                <a:gd name="T7" fmla="*/ 5334 h 10795"/>
                <a:gd name="T8" fmla="*/ 5759450 w 5759450"/>
                <a:gd name="T9" fmla="*/ 8382 h 10795"/>
                <a:gd name="T10" fmla="*/ 4470146 w 5759450"/>
                <a:gd name="T11" fmla="*/ 10795 h 10795"/>
                <a:gd name="T12" fmla="*/ 2879725 w 5759450"/>
                <a:gd name="T13" fmla="*/ 10795 h 10795"/>
                <a:gd name="T14" fmla="*/ 1289304 w 5759450"/>
                <a:gd name="T15" fmla="*/ 10795 h 10795"/>
                <a:gd name="T16" fmla="*/ 0 w 5759450"/>
                <a:gd name="T17" fmla="*/ 8382 h 10795"/>
                <a:gd name="T18" fmla="*/ 0 w 5759450"/>
                <a:gd name="T19" fmla="*/ 5334 h 10795"/>
                <a:gd name="T20" fmla="*/ 0 w 5759450"/>
                <a:gd name="T21" fmla="*/ 2413 h 10795"/>
                <a:gd name="T22" fmla="*/ 1289304 w 5759450"/>
                <a:gd name="T23" fmla="*/ 0 h 10795"/>
                <a:gd name="T24" fmla="*/ 2879725 w 5759450"/>
                <a:gd name="T25" fmla="*/ 0 h 10795"/>
                <a:gd name="T26" fmla="*/ 0 w 5759450"/>
                <a:gd name="T27" fmla="*/ 0 h 10795"/>
                <a:gd name="T28" fmla="*/ 5759450 w 5759450"/>
                <a:gd name="T29" fmla="*/ 10795 h 10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5759450" h="10795">
                  <a:moveTo>
                    <a:pt x="2879725" y="0"/>
                  </a:moveTo>
                  <a:cubicBezTo>
                    <a:pt x="4470146" y="0"/>
                    <a:pt x="5759450" y="2413"/>
                    <a:pt x="5759450" y="5334"/>
                  </a:cubicBezTo>
                  <a:cubicBezTo>
                    <a:pt x="5759450" y="8382"/>
                    <a:pt x="4470146" y="10795"/>
                    <a:pt x="2879725" y="10795"/>
                  </a:cubicBezTo>
                  <a:cubicBezTo>
                    <a:pt x="1289304" y="10795"/>
                    <a:pt x="0" y="8382"/>
                    <a:pt x="0" y="5334"/>
                  </a:cubicBezTo>
                  <a:cubicBezTo>
                    <a:pt x="0" y="2413"/>
                    <a:pt x="1289304" y="0"/>
                    <a:pt x="2879725" y="0"/>
                  </a:cubicBezTo>
                  <a:close/>
                </a:path>
              </a:pathLst>
            </a:custGeom>
            <a:solidFill>
              <a:srgbClr val="4F81BD"/>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US"/>
            </a:p>
          </p:txBody>
        </p:sp>
        <p:sp>
          <p:nvSpPr>
            <p:cNvPr id="9" name="Rectangle 8">
              <a:extLst>
                <a:ext uri="{FF2B5EF4-FFF2-40B4-BE49-F238E27FC236}">
                  <a16:creationId xmlns:a16="http://schemas.microsoft.com/office/drawing/2014/main" id="{303F2FCF-ECF8-05BB-1B24-690EEC1217D8}"/>
                </a:ext>
              </a:extLst>
            </p:cNvPr>
            <p:cNvSpPr>
              <a:spLocks noChangeArrowheads="1"/>
            </p:cNvSpPr>
            <p:nvPr/>
          </p:nvSpPr>
          <p:spPr bwMode="auto">
            <a:xfrm>
              <a:off x="0" y="14050"/>
              <a:ext cx="838" cy="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2200">
                  <a:solidFill>
                    <a:srgbClr val="000000"/>
                  </a:solidFill>
                  <a:effectLst/>
                  <a:latin typeface="Calibri" panose="020F0502020204030204" pitchFamily="34" charset="0"/>
                  <a:ea typeface="Calibri" panose="020F0502020204030204" pitchFamily="34" charset="0"/>
                </a:rPr>
                <a:t> </a:t>
              </a:r>
              <a:endParaRPr lang="en-US" sz="1200">
                <a:solidFill>
                  <a:srgbClr val="000000"/>
                </a:solidFill>
                <a:effectLst/>
                <a:latin typeface="Calibri" panose="020F0502020204030204" pitchFamily="34" charset="0"/>
                <a:ea typeface="Calibri" panose="020F0502020204030204" pitchFamily="34" charset="0"/>
              </a:endParaRPr>
            </a:p>
          </p:txBody>
        </p:sp>
      </p:grpSp>
      <p:sp>
        <p:nvSpPr>
          <p:cNvPr id="2" name="Title 1">
            <a:extLst>
              <a:ext uri="{FF2B5EF4-FFF2-40B4-BE49-F238E27FC236}">
                <a16:creationId xmlns:a16="http://schemas.microsoft.com/office/drawing/2014/main" id="{4B4C1EA2-CA01-E44B-B768-6CFAF78C3B49}"/>
              </a:ext>
            </a:extLst>
          </p:cNvPr>
          <p:cNvSpPr>
            <a:spLocks noGrp="1"/>
          </p:cNvSpPr>
          <p:nvPr>
            <p:ph type="ctrTitle"/>
          </p:nvPr>
        </p:nvSpPr>
        <p:spPr>
          <a:xfrm>
            <a:off x="4574420" y="1128143"/>
            <a:ext cx="6909656" cy="4572838"/>
          </a:xfrm>
        </p:spPr>
        <p:txBody>
          <a:bodyPr>
            <a:normAutofit/>
          </a:bodyPr>
          <a:lstStyle/>
          <a:p>
            <a:pPr algn="r"/>
            <a:r>
              <a:rPr lang="en-GB" dirty="0">
                <a:latin typeface="Times New Roman" panose="02020603050405020304" pitchFamily="18" charset="0"/>
                <a:cs typeface="Times New Roman" panose="02020603050405020304" pitchFamily="18" charset="0"/>
              </a:rPr>
              <a:t>Satellite</a:t>
            </a:r>
            <a:r>
              <a:rPr lang="en-DE"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Communication</a:t>
            </a:r>
            <a:r>
              <a:rPr lang="en-DE" dirty="0">
                <a:latin typeface="Times New Roman" panose="02020603050405020304" pitchFamily="18" charset="0"/>
                <a:cs typeface="Times New Roman" panose="02020603050405020304" pitchFamily="18" charset="0"/>
              </a:rPr>
              <a:t> </a:t>
            </a:r>
            <a:br>
              <a:rPr lang="en-GB" dirty="0"/>
            </a:br>
            <a:r>
              <a:rPr lang="en-DE" sz="1800" dirty="0">
                <a:latin typeface="Times New Roman" panose="02020603050405020304" pitchFamily="18" charset="0"/>
                <a:ea typeface="+mn-ea"/>
                <a:cs typeface="Times New Roman" panose="02020603050405020304" pitchFamily="18" charset="0"/>
              </a:rPr>
              <a:t>By Prof. </a:t>
            </a:r>
            <a:r>
              <a:rPr lang="en-GB" sz="1800" dirty="0" err="1">
                <a:latin typeface="Times New Roman" panose="02020603050405020304" pitchFamily="18" charset="0"/>
                <a:ea typeface="+mn-ea"/>
                <a:cs typeface="Times New Roman" panose="02020603050405020304" pitchFamily="18" charset="0"/>
              </a:rPr>
              <a:t>Dr.</a:t>
            </a:r>
            <a:r>
              <a:rPr lang="en-GB" sz="1800" dirty="0">
                <a:latin typeface="Times New Roman" panose="02020603050405020304" pitchFamily="18" charset="0"/>
                <a:ea typeface="+mn-ea"/>
                <a:cs typeface="Times New Roman" panose="02020603050405020304" pitchFamily="18" charset="0"/>
              </a:rPr>
              <a:t> Sebastian </a:t>
            </a:r>
            <a:r>
              <a:rPr lang="en-GB" sz="1800" dirty="0" err="1">
                <a:latin typeface="Times New Roman" panose="02020603050405020304" pitchFamily="18" charset="0"/>
                <a:ea typeface="+mn-ea"/>
                <a:cs typeface="Times New Roman" panose="02020603050405020304" pitchFamily="18" charset="0"/>
              </a:rPr>
              <a:t>Helmle</a:t>
            </a:r>
            <a:br>
              <a:rPr lang="en-DE" dirty="0"/>
            </a:br>
            <a:endParaRPr lang="en-DE" dirty="0"/>
          </a:p>
        </p:txBody>
      </p:sp>
      <p:sp>
        <p:nvSpPr>
          <p:cNvPr id="3" name="Slide Number Placeholder 2">
            <a:extLst>
              <a:ext uri="{FF2B5EF4-FFF2-40B4-BE49-F238E27FC236}">
                <a16:creationId xmlns:a16="http://schemas.microsoft.com/office/drawing/2014/main" id="{EBEEB4A8-14A2-3E1C-B459-FF6CB5577E88}"/>
              </a:ext>
            </a:extLst>
          </p:cNvPr>
          <p:cNvSpPr>
            <a:spLocks noGrp="1"/>
          </p:cNvSpPr>
          <p:nvPr>
            <p:ph type="sldNum" sz="quarter" idx="12"/>
          </p:nvPr>
        </p:nvSpPr>
        <p:spPr/>
        <p:txBody>
          <a:bodyPr/>
          <a:lstStyle/>
          <a:p>
            <a:fld id="{7379E986-F6E9-EA4D-B0C9-9ABE10BB32C6}" type="slidenum">
              <a:rPr lang="en-DE" smtClean="0"/>
              <a:t>1</a:t>
            </a:fld>
            <a:endParaRPr lang="en-DE" dirty="0"/>
          </a:p>
        </p:txBody>
      </p:sp>
      <p:pic>
        <p:nvPicPr>
          <p:cNvPr id="10" name="Picture 9" descr="A long row of satellite dishes in the sunset">
            <a:extLst>
              <a:ext uri="{FF2B5EF4-FFF2-40B4-BE49-F238E27FC236}">
                <a16:creationId xmlns:a16="http://schemas.microsoft.com/office/drawing/2014/main" id="{E80EFECC-E87C-E106-3EFC-7FCED8834014}"/>
              </a:ext>
            </a:extLst>
          </p:cNvPr>
          <p:cNvPicPr>
            <a:picLocks noChangeAspect="1"/>
          </p:cNvPicPr>
          <p:nvPr/>
        </p:nvPicPr>
        <p:blipFill rotWithShape="1">
          <a:blip r:embed="rId3">
            <a:duotone>
              <a:schemeClr val="accent1">
                <a:shade val="45000"/>
                <a:satMod val="135000"/>
              </a:schemeClr>
              <a:prstClr val="white"/>
            </a:duotone>
          </a:blip>
          <a:srcRect l="42902" r="20552" b="-1"/>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Tree>
    <p:extLst>
      <p:ext uri="{BB962C8B-B14F-4D97-AF65-F5344CB8AC3E}">
        <p14:creationId xmlns:p14="http://schemas.microsoft.com/office/powerpoint/2010/main" val="806656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249FA-D5E7-CF40-BA81-55ADA24500FE}"/>
              </a:ext>
            </a:extLst>
          </p:cNvPr>
          <p:cNvSpPr>
            <a:spLocks noGrp="1"/>
          </p:cNvSpPr>
          <p:nvPr>
            <p:ph type="title"/>
          </p:nvPr>
        </p:nvSpPr>
        <p:spPr>
          <a:xfrm>
            <a:off x="838200" y="335629"/>
            <a:ext cx="10515600" cy="1064604"/>
          </a:xfrm>
        </p:spPr>
        <p:txBody>
          <a:bodyPr/>
          <a:lstStyle/>
          <a:p>
            <a:r>
              <a:rPr lang="en-GB" dirty="0">
                <a:latin typeface="Times New Roman" panose="02020603050405020304" pitchFamily="18" charset="0"/>
                <a:cs typeface="Times New Roman" panose="02020603050405020304" pitchFamily="18" charset="0"/>
              </a:rPr>
              <a:t>Intermodulation (IM)</a:t>
            </a:r>
            <a:endParaRPr lang="en-DE"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1A97E0-26C3-B140-A676-7B134F8ADF71}"/>
                  </a:ext>
                </a:extLst>
              </p:cNvPr>
              <p:cNvSpPr>
                <a:spLocks noGrp="1"/>
              </p:cNvSpPr>
              <p:nvPr>
                <p:ph idx="1"/>
              </p:nvPr>
            </p:nvSpPr>
            <p:spPr>
              <a:xfrm>
                <a:off x="838198" y="1400233"/>
                <a:ext cx="7030027" cy="4776730"/>
              </a:xfrm>
            </p:spPr>
            <p:txBody>
              <a:bodyPr>
                <a:normAutofit fontScale="92500" lnSpcReduction="10000"/>
              </a:bodyPr>
              <a:lstStyle/>
              <a:p>
                <a:pPr>
                  <a:spcBef>
                    <a:spcPts val="1200"/>
                  </a:spcBef>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Caused due to non-linear transfer characteristic of repeater channel.</a:t>
                </a:r>
              </a:p>
              <a:p>
                <a:pPr>
                  <a:spcBef>
                    <a:spcPts val="1200"/>
                  </a:spcBef>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 Output for N sinusoidal signals with frequencies f</a:t>
                </a:r>
                <a:r>
                  <a:rPr lang="en-GB" sz="1800" baseline="-25000" dirty="0">
                    <a:latin typeface="Times New Roman" panose="02020603050405020304" pitchFamily="18" charset="0"/>
                    <a:cs typeface="Times New Roman" panose="02020603050405020304" pitchFamily="18" charset="0"/>
                  </a:rPr>
                  <a:t>1</a:t>
                </a:r>
                <a:r>
                  <a:rPr lang="en-GB" sz="1800" dirty="0">
                    <a:latin typeface="Times New Roman" panose="02020603050405020304" pitchFamily="18" charset="0"/>
                    <a:cs typeface="Times New Roman" panose="02020603050405020304" pitchFamily="18" charset="0"/>
                  </a:rPr>
                  <a:t>, f</a:t>
                </a:r>
                <a:r>
                  <a:rPr lang="en-GB" sz="1800" baseline="-25000" dirty="0">
                    <a:latin typeface="Times New Roman" panose="02020603050405020304" pitchFamily="18" charset="0"/>
                    <a:cs typeface="Times New Roman" panose="02020603050405020304" pitchFamily="18" charset="0"/>
                  </a:rPr>
                  <a:t>2</a:t>
                </a:r>
                <a:r>
                  <a:rPr lang="en-GB" sz="1800" dirty="0">
                    <a:latin typeface="Times New Roman" panose="02020603050405020304" pitchFamily="18" charset="0"/>
                    <a:cs typeface="Times New Roman" panose="02020603050405020304" pitchFamily="18" charset="0"/>
                  </a:rPr>
                  <a:t>, . . . , f</a:t>
                </a:r>
                <a:r>
                  <a:rPr lang="en-GB" sz="1800" baseline="-25000" dirty="0">
                    <a:latin typeface="Times New Roman" panose="02020603050405020304" pitchFamily="18" charset="0"/>
                    <a:cs typeface="Times New Roman" panose="02020603050405020304" pitchFamily="18" charset="0"/>
                  </a:rPr>
                  <a:t>N</a:t>
                </a:r>
                <a:r>
                  <a:rPr lang="en-GB" sz="1800" dirty="0">
                    <a:latin typeface="Times New Roman" panose="02020603050405020304" pitchFamily="18" charset="0"/>
                    <a:cs typeface="Times New Roman" panose="02020603050405020304" pitchFamily="18" charset="0"/>
                  </a:rPr>
                  <a:t> passing through a nonlinear amplifier results in undesired </a:t>
                </a:r>
                <a:r>
                  <a:rPr lang="en-GB" sz="1800" b="1" dirty="0">
                    <a:latin typeface="Times New Roman" panose="02020603050405020304" pitchFamily="18" charset="0"/>
                    <a:cs typeface="Times New Roman" panose="02020603050405020304" pitchFamily="18" charset="0"/>
                  </a:rPr>
                  <a:t>IM product </a:t>
                </a:r>
                <a:r>
                  <a:rPr lang="en-GB" sz="1800" dirty="0">
                    <a:latin typeface="Times New Roman" panose="02020603050405020304" pitchFamily="18" charset="0"/>
                    <a:cs typeface="Times New Roman" panose="02020603050405020304" pitchFamily="18" charset="0"/>
                  </a:rPr>
                  <a:t>signal.</a:t>
                </a:r>
              </a:p>
              <a:p>
                <a:pPr marL="0" indent="0">
                  <a:spcBef>
                    <a:spcPts val="1200"/>
                  </a:spcBef>
                  <a:buNone/>
                </a:pPr>
                <a:endParaRPr lang="en-GB" sz="1800" dirty="0">
                  <a:latin typeface="Times New Roman" panose="02020603050405020304" pitchFamily="18" charset="0"/>
                  <a:cs typeface="Times New Roman" panose="02020603050405020304" pitchFamily="18" charset="0"/>
                </a:endParaRPr>
              </a:p>
              <a:p>
                <a:pPr marL="0" indent="0">
                  <a:spcBef>
                    <a:spcPts val="1200"/>
                  </a:spcBef>
                  <a:buNone/>
                </a:pPr>
                <a14:m>
                  <m:oMathPara xmlns:m="http://schemas.openxmlformats.org/officeDocument/2006/math">
                    <m:oMathParaPr>
                      <m:jc m:val="centerGroup"/>
                    </m:oMathParaPr>
                    <m:oMath xmlns:m="http://schemas.openxmlformats.org/officeDocument/2006/math">
                      <m:sSub>
                        <m:sSubPr>
                          <m:ctrlPr>
                            <a:rPr lang="en-GB" sz="1800" b="1" i="1" smtClean="0">
                              <a:latin typeface="Cambria Math" panose="02040503050406030204" pitchFamily="18" charset="0"/>
                              <a:cs typeface="Times New Roman" panose="02020603050405020304" pitchFamily="18" charset="0"/>
                            </a:rPr>
                          </m:ctrlPr>
                        </m:sSubPr>
                        <m:e>
                          <m:r>
                            <a:rPr lang="en-GB" sz="1800" b="1" i="1" smtClean="0">
                              <a:latin typeface="Cambria Math" panose="02040503050406030204" pitchFamily="18" charset="0"/>
                              <a:cs typeface="Times New Roman" panose="02020603050405020304" pitchFamily="18" charset="0"/>
                            </a:rPr>
                            <m:t>𝒇</m:t>
                          </m:r>
                        </m:e>
                        <m:sub>
                          <m:r>
                            <a:rPr lang="en-GB" sz="1800" b="1" i="1" smtClean="0">
                              <a:latin typeface="Cambria Math" panose="02040503050406030204" pitchFamily="18" charset="0"/>
                              <a:cs typeface="Times New Roman" panose="02020603050405020304" pitchFamily="18" charset="0"/>
                            </a:rPr>
                            <m:t>𝑰𝑴</m:t>
                          </m:r>
                        </m:sub>
                      </m:sSub>
                      <m:r>
                        <a:rPr lang="en-GB" sz="1800" b="1" i="1" smtClean="0">
                          <a:latin typeface="Cambria Math" panose="02040503050406030204" pitchFamily="18" charset="0"/>
                          <a:cs typeface="Times New Roman" panose="02020603050405020304" pitchFamily="18" charset="0"/>
                        </a:rPr>
                        <m:t>=</m:t>
                      </m:r>
                      <m:sSub>
                        <m:sSubPr>
                          <m:ctrlPr>
                            <a:rPr lang="en-GB" sz="1800" b="1" i="1" smtClean="0">
                              <a:latin typeface="Cambria Math" panose="02040503050406030204" pitchFamily="18" charset="0"/>
                              <a:cs typeface="Times New Roman" panose="02020603050405020304" pitchFamily="18" charset="0"/>
                            </a:rPr>
                          </m:ctrlPr>
                        </m:sSubPr>
                        <m:e>
                          <m:r>
                            <a:rPr lang="en-GB" sz="1800" b="1" i="1" smtClean="0">
                              <a:latin typeface="Cambria Math" panose="02040503050406030204" pitchFamily="18" charset="0"/>
                              <a:cs typeface="Times New Roman" panose="02020603050405020304" pitchFamily="18" charset="0"/>
                            </a:rPr>
                            <m:t>𝒎</m:t>
                          </m:r>
                        </m:e>
                        <m:sub>
                          <m:r>
                            <a:rPr lang="en-GB" sz="1800" b="1" i="1" smtClean="0">
                              <a:latin typeface="Cambria Math" panose="02040503050406030204" pitchFamily="18" charset="0"/>
                              <a:cs typeface="Times New Roman" panose="02020603050405020304" pitchFamily="18" charset="0"/>
                            </a:rPr>
                            <m:t>𝟏</m:t>
                          </m:r>
                        </m:sub>
                      </m:sSub>
                      <m:sSub>
                        <m:sSubPr>
                          <m:ctrlPr>
                            <a:rPr lang="en-GB" sz="1800" b="1" i="1" smtClean="0">
                              <a:latin typeface="Cambria Math" panose="02040503050406030204" pitchFamily="18" charset="0"/>
                              <a:cs typeface="Times New Roman" panose="02020603050405020304" pitchFamily="18" charset="0"/>
                            </a:rPr>
                          </m:ctrlPr>
                        </m:sSubPr>
                        <m:e>
                          <m:r>
                            <a:rPr lang="en-GB" sz="1800" b="1" i="1" smtClean="0">
                              <a:latin typeface="Cambria Math" panose="02040503050406030204" pitchFamily="18" charset="0"/>
                              <a:cs typeface="Times New Roman" panose="02020603050405020304" pitchFamily="18" charset="0"/>
                            </a:rPr>
                            <m:t>𝒇</m:t>
                          </m:r>
                        </m:e>
                        <m:sub>
                          <m:r>
                            <a:rPr lang="en-GB" sz="1800" b="1" i="1" smtClean="0">
                              <a:latin typeface="Cambria Math" panose="02040503050406030204" pitchFamily="18" charset="0"/>
                              <a:cs typeface="Times New Roman" panose="02020603050405020304" pitchFamily="18" charset="0"/>
                            </a:rPr>
                            <m:t>𝟏</m:t>
                          </m:r>
                        </m:sub>
                      </m:sSub>
                      <m:r>
                        <a:rPr lang="en-GB" sz="1800" b="1" i="1" smtClean="0">
                          <a:latin typeface="Cambria Math" panose="02040503050406030204" pitchFamily="18" charset="0"/>
                          <a:cs typeface="Times New Roman" panose="02020603050405020304" pitchFamily="18" charset="0"/>
                        </a:rPr>
                        <m:t>+</m:t>
                      </m:r>
                      <m:sSub>
                        <m:sSubPr>
                          <m:ctrlPr>
                            <a:rPr lang="en-GB" sz="1800" b="1" i="1" smtClean="0">
                              <a:latin typeface="Cambria Math" panose="02040503050406030204" pitchFamily="18" charset="0"/>
                              <a:cs typeface="Times New Roman" panose="02020603050405020304" pitchFamily="18" charset="0"/>
                            </a:rPr>
                          </m:ctrlPr>
                        </m:sSubPr>
                        <m:e>
                          <m:r>
                            <a:rPr lang="en-GB" sz="1800" b="1" i="1" smtClean="0">
                              <a:latin typeface="Cambria Math" panose="02040503050406030204" pitchFamily="18" charset="0"/>
                              <a:cs typeface="Times New Roman" panose="02020603050405020304" pitchFamily="18" charset="0"/>
                            </a:rPr>
                            <m:t>𝒎</m:t>
                          </m:r>
                        </m:e>
                        <m:sub>
                          <m:r>
                            <a:rPr lang="en-GB" sz="1800" b="1" i="1" smtClean="0">
                              <a:latin typeface="Cambria Math" panose="02040503050406030204" pitchFamily="18" charset="0"/>
                              <a:cs typeface="Times New Roman" panose="02020603050405020304" pitchFamily="18" charset="0"/>
                            </a:rPr>
                            <m:t>𝟐</m:t>
                          </m:r>
                        </m:sub>
                      </m:sSub>
                      <m:sSub>
                        <m:sSubPr>
                          <m:ctrlPr>
                            <a:rPr lang="en-GB" sz="1800" b="1" i="1" smtClean="0">
                              <a:latin typeface="Cambria Math" panose="02040503050406030204" pitchFamily="18" charset="0"/>
                              <a:cs typeface="Times New Roman" panose="02020603050405020304" pitchFamily="18" charset="0"/>
                            </a:rPr>
                          </m:ctrlPr>
                        </m:sSubPr>
                        <m:e>
                          <m:r>
                            <a:rPr lang="en-GB" sz="1800" b="1" i="1" smtClean="0">
                              <a:latin typeface="Cambria Math" panose="02040503050406030204" pitchFamily="18" charset="0"/>
                              <a:cs typeface="Times New Roman" panose="02020603050405020304" pitchFamily="18" charset="0"/>
                            </a:rPr>
                            <m:t>𝒇</m:t>
                          </m:r>
                        </m:e>
                        <m:sub>
                          <m:r>
                            <a:rPr lang="en-GB" sz="1800" b="1" i="1" smtClean="0">
                              <a:latin typeface="Cambria Math" panose="02040503050406030204" pitchFamily="18" charset="0"/>
                              <a:cs typeface="Times New Roman" panose="02020603050405020304" pitchFamily="18" charset="0"/>
                            </a:rPr>
                            <m:t>𝟐</m:t>
                          </m:r>
                        </m:sub>
                      </m:sSub>
                      <m:r>
                        <a:rPr lang="en-GB" sz="1800" b="1" i="1" smtClean="0">
                          <a:latin typeface="Cambria Math" panose="02040503050406030204" pitchFamily="18" charset="0"/>
                          <a:cs typeface="Times New Roman" panose="02020603050405020304" pitchFamily="18" charset="0"/>
                        </a:rPr>
                        <m:t>+ …+</m:t>
                      </m:r>
                      <m:sSub>
                        <m:sSubPr>
                          <m:ctrlPr>
                            <a:rPr lang="en-GB" sz="1800" b="1" i="1" smtClean="0">
                              <a:latin typeface="Cambria Math" panose="02040503050406030204" pitchFamily="18" charset="0"/>
                              <a:cs typeface="Times New Roman" panose="02020603050405020304" pitchFamily="18" charset="0"/>
                            </a:rPr>
                          </m:ctrlPr>
                        </m:sSubPr>
                        <m:e>
                          <m:r>
                            <a:rPr lang="en-GB" sz="1800" b="1" i="1" smtClean="0">
                              <a:latin typeface="Cambria Math" panose="02040503050406030204" pitchFamily="18" charset="0"/>
                              <a:cs typeface="Times New Roman" panose="02020603050405020304" pitchFamily="18" charset="0"/>
                            </a:rPr>
                            <m:t>𝒎</m:t>
                          </m:r>
                        </m:e>
                        <m:sub>
                          <m:r>
                            <a:rPr lang="en-GB" sz="1800" b="1" i="1" smtClean="0">
                              <a:latin typeface="Cambria Math" panose="02040503050406030204" pitchFamily="18" charset="0"/>
                              <a:cs typeface="Times New Roman" panose="02020603050405020304" pitchFamily="18" charset="0"/>
                            </a:rPr>
                            <m:t>𝑵</m:t>
                          </m:r>
                        </m:sub>
                      </m:sSub>
                      <m:sSub>
                        <m:sSubPr>
                          <m:ctrlPr>
                            <a:rPr lang="en-GB" sz="1800" b="1" i="1" smtClean="0">
                              <a:latin typeface="Cambria Math" panose="02040503050406030204" pitchFamily="18" charset="0"/>
                              <a:cs typeface="Times New Roman" panose="02020603050405020304" pitchFamily="18" charset="0"/>
                            </a:rPr>
                          </m:ctrlPr>
                        </m:sSubPr>
                        <m:e>
                          <m:r>
                            <a:rPr lang="en-GB" sz="1800" b="1" i="1" smtClean="0">
                              <a:latin typeface="Cambria Math" panose="02040503050406030204" pitchFamily="18" charset="0"/>
                              <a:cs typeface="Times New Roman" panose="02020603050405020304" pitchFamily="18" charset="0"/>
                            </a:rPr>
                            <m:t>𝒇</m:t>
                          </m:r>
                        </m:e>
                        <m:sub>
                          <m:r>
                            <a:rPr lang="en-GB" sz="1800" b="1" i="1" smtClean="0">
                              <a:latin typeface="Cambria Math" panose="02040503050406030204" pitchFamily="18" charset="0"/>
                              <a:cs typeface="Times New Roman" panose="02020603050405020304" pitchFamily="18" charset="0"/>
                            </a:rPr>
                            <m:t>𝑵</m:t>
                          </m:r>
                        </m:sub>
                      </m:sSub>
                    </m:oMath>
                  </m:oMathPara>
                </a14:m>
                <a:endParaRPr lang="en-GB" sz="1800" b="1" dirty="0">
                  <a:latin typeface="Times New Roman" panose="02020603050405020304" pitchFamily="18" charset="0"/>
                  <a:cs typeface="Times New Roman" panose="02020603050405020304" pitchFamily="18" charset="0"/>
                </a:endParaRPr>
              </a:p>
              <a:p>
                <a:pPr marL="0" indent="0">
                  <a:spcBef>
                    <a:spcPts val="1200"/>
                  </a:spcBef>
                  <a:buNone/>
                </a:pPr>
                <a:endParaRPr lang="en-GB" sz="1800" b="1" dirty="0">
                  <a:latin typeface="Times New Roman" panose="02020603050405020304" pitchFamily="18" charset="0"/>
                  <a:cs typeface="Times New Roman" panose="02020603050405020304" pitchFamily="18" charset="0"/>
                </a:endParaRPr>
              </a:p>
              <a:p>
                <a:pPr marL="0" indent="0">
                  <a:spcBef>
                    <a:spcPts val="1200"/>
                  </a:spcBef>
                  <a:buNone/>
                </a:pPr>
                <a:r>
                  <a:rPr lang="en-GB" sz="1800" dirty="0">
                    <a:latin typeface="Times New Roman" panose="02020603050405020304" pitchFamily="18" charset="0"/>
                    <a:cs typeface="Times New Roman" panose="02020603050405020304" pitchFamily="18" charset="0"/>
                  </a:rPr>
                  <a:t>where, </a:t>
                </a:r>
                <a14:m>
                  <m:oMath xmlns:m="http://schemas.openxmlformats.org/officeDocument/2006/math">
                    <m:r>
                      <a:rPr lang="en-GB" sz="1800" b="0" i="1" smtClean="0">
                        <a:latin typeface="Cambria Math" panose="02040503050406030204" pitchFamily="18" charset="0"/>
                        <a:cs typeface="Times New Roman" panose="02020603050405020304" pitchFamily="18" charset="0"/>
                      </a:rPr>
                      <m:t>𝑋</m:t>
                    </m:r>
                    <m:r>
                      <a:rPr lang="en-GB" sz="1800" i="1" smtClean="0">
                        <a:latin typeface="Cambria Math" panose="02040503050406030204" pitchFamily="18" charset="0"/>
                        <a:cs typeface="Times New Roman" panose="02020603050405020304" pitchFamily="18" charset="0"/>
                      </a:rPr>
                      <m:t>=</m:t>
                    </m:r>
                    <m:d>
                      <m:dPr>
                        <m:begChr m:val="|"/>
                        <m:endChr m:val="|"/>
                        <m:ctrlPr>
                          <a:rPr lang="en-GB" sz="1800" b="0" i="1" smtClean="0">
                            <a:latin typeface="Cambria Math" panose="02040503050406030204" pitchFamily="18" charset="0"/>
                            <a:cs typeface="Times New Roman" panose="02020603050405020304" pitchFamily="18" charset="0"/>
                          </a:rPr>
                        </m:ctrlPr>
                      </m:dPr>
                      <m:e>
                        <m:sSub>
                          <m:sSubPr>
                            <m:ctrlPr>
                              <a:rPr lang="en-GB" sz="1800" b="0" i="1" smtClean="0">
                                <a:latin typeface="Cambria Math" panose="02040503050406030204" pitchFamily="18" charset="0"/>
                                <a:cs typeface="Times New Roman" panose="02020603050405020304" pitchFamily="18" charset="0"/>
                              </a:rPr>
                            </m:ctrlPr>
                          </m:sSubPr>
                          <m:e>
                            <m:r>
                              <a:rPr lang="en-GB" sz="1800" b="0" i="1" smtClean="0">
                                <a:latin typeface="Cambria Math" panose="02040503050406030204" pitchFamily="18" charset="0"/>
                                <a:cs typeface="Times New Roman" panose="02020603050405020304" pitchFamily="18" charset="0"/>
                              </a:rPr>
                              <m:t>𝑚</m:t>
                            </m:r>
                          </m:e>
                          <m:sub>
                            <m:r>
                              <a:rPr lang="en-GB" sz="1800" b="0" i="1" smtClean="0">
                                <a:latin typeface="Cambria Math" panose="02040503050406030204" pitchFamily="18" charset="0"/>
                                <a:cs typeface="Times New Roman" panose="02020603050405020304" pitchFamily="18" charset="0"/>
                              </a:rPr>
                              <m:t>1</m:t>
                            </m:r>
                          </m:sub>
                        </m:sSub>
                      </m:e>
                    </m:d>
                    <m:r>
                      <a:rPr lang="en-GB" sz="1800" b="0" i="1" smtClean="0">
                        <a:latin typeface="Cambria Math" panose="02040503050406030204" pitchFamily="18" charset="0"/>
                        <a:cs typeface="Times New Roman" panose="02020603050405020304" pitchFamily="18" charset="0"/>
                      </a:rPr>
                      <m:t>+</m:t>
                    </m:r>
                    <m:d>
                      <m:dPr>
                        <m:begChr m:val="|"/>
                        <m:endChr m:val="|"/>
                        <m:ctrlPr>
                          <a:rPr lang="en-GB" sz="1800" b="0" i="1" smtClean="0">
                            <a:latin typeface="Cambria Math" panose="02040503050406030204" pitchFamily="18" charset="0"/>
                            <a:cs typeface="Times New Roman" panose="02020603050405020304" pitchFamily="18" charset="0"/>
                          </a:rPr>
                        </m:ctrlPr>
                      </m:dPr>
                      <m:e>
                        <m:sSub>
                          <m:sSubPr>
                            <m:ctrlPr>
                              <a:rPr lang="en-GB" sz="1800" b="0" i="1" smtClean="0">
                                <a:latin typeface="Cambria Math" panose="02040503050406030204" pitchFamily="18" charset="0"/>
                                <a:cs typeface="Times New Roman" panose="02020603050405020304" pitchFamily="18" charset="0"/>
                              </a:rPr>
                            </m:ctrlPr>
                          </m:sSubPr>
                          <m:e>
                            <m:r>
                              <a:rPr lang="en-GB" sz="1800" b="0" i="1" smtClean="0">
                                <a:latin typeface="Cambria Math" panose="02040503050406030204" pitchFamily="18" charset="0"/>
                                <a:cs typeface="Times New Roman" panose="02020603050405020304" pitchFamily="18" charset="0"/>
                              </a:rPr>
                              <m:t>𝑚</m:t>
                            </m:r>
                          </m:e>
                          <m:sub>
                            <m:r>
                              <a:rPr lang="en-GB" sz="1800" b="0" i="1" smtClean="0">
                                <a:latin typeface="Cambria Math" panose="02040503050406030204" pitchFamily="18" charset="0"/>
                                <a:cs typeface="Times New Roman" panose="02020603050405020304" pitchFamily="18" charset="0"/>
                              </a:rPr>
                              <m:t>2</m:t>
                            </m:r>
                          </m:sub>
                        </m:sSub>
                      </m:e>
                    </m:d>
                    <m:r>
                      <a:rPr lang="en-GB" sz="1800" b="0" i="1" smtClean="0">
                        <a:latin typeface="Cambria Math" panose="02040503050406030204" pitchFamily="18" charset="0"/>
                        <a:cs typeface="Times New Roman" panose="02020603050405020304" pitchFamily="18" charset="0"/>
                      </a:rPr>
                      <m:t>+…+</m:t>
                    </m:r>
                    <m:d>
                      <m:dPr>
                        <m:begChr m:val="|"/>
                        <m:endChr m:val="|"/>
                        <m:ctrlPr>
                          <a:rPr lang="en-GB" sz="1800" b="0" i="1" smtClean="0">
                            <a:latin typeface="Cambria Math" panose="02040503050406030204" pitchFamily="18" charset="0"/>
                            <a:cs typeface="Times New Roman" panose="02020603050405020304" pitchFamily="18" charset="0"/>
                          </a:rPr>
                        </m:ctrlPr>
                      </m:dPr>
                      <m:e>
                        <m:sSub>
                          <m:sSubPr>
                            <m:ctrlPr>
                              <a:rPr lang="en-GB" sz="1800" b="0" i="1" smtClean="0">
                                <a:latin typeface="Cambria Math" panose="02040503050406030204" pitchFamily="18" charset="0"/>
                                <a:cs typeface="Times New Roman" panose="02020603050405020304" pitchFamily="18" charset="0"/>
                              </a:rPr>
                            </m:ctrlPr>
                          </m:sSubPr>
                          <m:e>
                            <m:r>
                              <a:rPr lang="en-GB" sz="1800" b="0" i="1" smtClean="0">
                                <a:latin typeface="Cambria Math" panose="02040503050406030204" pitchFamily="18" charset="0"/>
                                <a:cs typeface="Times New Roman" panose="02020603050405020304" pitchFamily="18" charset="0"/>
                              </a:rPr>
                              <m:t>𝑚</m:t>
                            </m:r>
                          </m:e>
                          <m:sub>
                            <m:r>
                              <a:rPr lang="en-GB" sz="1800" b="0" i="1" smtClean="0">
                                <a:latin typeface="Cambria Math" panose="02040503050406030204" pitchFamily="18" charset="0"/>
                                <a:cs typeface="Times New Roman" panose="02020603050405020304" pitchFamily="18" charset="0"/>
                              </a:rPr>
                              <m:t>𝑛</m:t>
                            </m:r>
                          </m:sub>
                        </m:sSub>
                      </m:e>
                    </m:d>
                  </m:oMath>
                </a14:m>
                <a:r>
                  <a:rPr lang="en-GB" sz="1800" dirty="0">
                    <a:latin typeface="Times New Roman" panose="02020603050405020304" pitchFamily="18" charset="0"/>
                    <a:cs typeface="Times New Roman" panose="02020603050405020304" pitchFamily="18" charset="0"/>
                  </a:rPr>
                  <a:t> represents </a:t>
                </a:r>
                <a:r>
                  <a:rPr lang="en-GB" sz="1800" b="1" dirty="0">
                    <a:latin typeface="Times New Roman" panose="02020603050405020304" pitchFamily="18" charset="0"/>
                    <a:cs typeface="Times New Roman" panose="02020603050405020304" pitchFamily="18" charset="0"/>
                  </a:rPr>
                  <a:t>order</a:t>
                </a:r>
                <a:r>
                  <a:rPr lang="en-GB" sz="1800" dirty="0">
                    <a:latin typeface="Times New Roman" panose="02020603050405020304" pitchFamily="18" charset="0"/>
                    <a:cs typeface="Times New Roman" panose="02020603050405020304" pitchFamily="18" charset="0"/>
                  </a:rPr>
                  <a:t> of an IM.</a:t>
                </a:r>
              </a:p>
              <a:p>
                <a:pPr>
                  <a:spcBef>
                    <a:spcPts val="1200"/>
                  </a:spcBef>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Only odd-order intermodulation products with </a:t>
                </a:r>
                <a14:m>
                  <m:oMath xmlns:m="http://schemas.openxmlformats.org/officeDocument/2006/math">
                    <m:nary>
                      <m:naryPr>
                        <m:chr m:val="∑"/>
                        <m:subHide m:val="on"/>
                        <m:supHide m:val="on"/>
                        <m:ctrlPr>
                          <a:rPr lang="en-GB" sz="1800" i="1" smtClean="0">
                            <a:latin typeface="Cambria Math" panose="02040503050406030204" pitchFamily="18" charset="0"/>
                            <a:cs typeface="Times New Roman" panose="02020603050405020304" pitchFamily="18" charset="0"/>
                          </a:rPr>
                        </m:ctrlPr>
                      </m:naryPr>
                      <m:sub/>
                      <m:sup/>
                      <m:e>
                        <m:sSub>
                          <m:sSubPr>
                            <m:ctrlPr>
                              <a:rPr lang="en-GB" sz="1800" i="1" smtClean="0">
                                <a:latin typeface="Cambria Math" panose="02040503050406030204" pitchFamily="18" charset="0"/>
                                <a:cs typeface="Times New Roman" panose="02020603050405020304" pitchFamily="18" charset="0"/>
                              </a:rPr>
                            </m:ctrlPr>
                          </m:sSubPr>
                          <m:e>
                            <m:r>
                              <a:rPr lang="en-GB" sz="1800" b="0" i="1" smtClean="0">
                                <a:latin typeface="Cambria Math" panose="02040503050406030204" pitchFamily="18" charset="0"/>
                                <a:cs typeface="Times New Roman" panose="02020603050405020304" pitchFamily="18" charset="0"/>
                              </a:rPr>
                              <m:t>𝑚</m:t>
                            </m:r>
                          </m:e>
                          <m:sub>
                            <m:r>
                              <a:rPr lang="en-GB" sz="1800" b="0" i="1" smtClean="0">
                                <a:latin typeface="Cambria Math" panose="02040503050406030204" pitchFamily="18" charset="0"/>
                                <a:cs typeface="Times New Roman" panose="02020603050405020304" pitchFamily="18" charset="0"/>
                              </a:rPr>
                              <m:t>𝑖</m:t>
                            </m:r>
                          </m:sub>
                        </m:sSub>
                      </m:e>
                    </m:nary>
                    <m:r>
                      <a:rPr lang="en-GB" sz="1800" i="1" smtClean="0">
                        <a:latin typeface="Cambria Math" panose="02040503050406030204" pitchFamily="18" charset="0"/>
                        <a:cs typeface="Times New Roman" panose="02020603050405020304" pitchFamily="18" charset="0"/>
                      </a:rPr>
                      <m:t>=</m:t>
                    </m:r>
                    <m:r>
                      <a:rPr lang="en-GB" sz="1800" b="0" i="1" smtClean="0">
                        <a:latin typeface="Cambria Math" panose="02040503050406030204" pitchFamily="18" charset="0"/>
                        <a:cs typeface="Times New Roman" panose="02020603050405020304" pitchFamily="18" charset="0"/>
                      </a:rPr>
                      <m:t>1</m:t>
                    </m:r>
                  </m:oMath>
                </a14:m>
                <a:r>
                  <a:rPr lang="en-GB" sz="1800" dirty="0">
                    <a:latin typeface="Times New Roman" panose="02020603050405020304" pitchFamily="18" charset="0"/>
                    <a:cs typeface="Times New Roman" panose="02020603050405020304" pitchFamily="18" charset="0"/>
                  </a:rPr>
                  <a:t> are considered.</a:t>
                </a:r>
              </a:p>
              <a:p>
                <a:pPr>
                  <a:spcBef>
                    <a:spcPts val="1200"/>
                  </a:spcBef>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IM product diminishes with the order of the product.</a:t>
                </a:r>
              </a:p>
              <a:p>
                <a:pPr>
                  <a:spcBef>
                    <a:spcPts val="1200"/>
                  </a:spcBef>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Only products of order 3, and to a lesser extent 5, are significant.</a:t>
                </a:r>
              </a:p>
              <a:p>
                <a:pPr>
                  <a:spcBef>
                    <a:spcPts val="1200"/>
                  </a:spcBef>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More pronounced where the carrier of greater amplitude exists.</a:t>
                </a:r>
              </a:p>
              <a:p>
                <a:pPr>
                  <a:spcBef>
                    <a:spcPts val="1200"/>
                  </a:spcBef>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Underscores the advantage of siting the most powerful carriers at the extremes of the channel bandwidth.</a:t>
                </a:r>
              </a:p>
              <a:p>
                <a:pPr>
                  <a:spcBef>
                    <a:spcPts val="1200"/>
                  </a:spcBef>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Leads to corresponding potent intermodulation products fall outside the channel bandwidth and do not propagate on the downlink.</a:t>
                </a:r>
              </a:p>
              <a:p>
                <a:pPr>
                  <a:spcBef>
                    <a:spcPts val="1200"/>
                  </a:spcBef>
                  <a:buFont typeface="Wingdings" panose="05000000000000000000" pitchFamily="2" charset="2"/>
                  <a:buChar char="q"/>
                </a:pPr>
                <a:endParaRPr lang="en-GB" sz="1800" b="0" i="0" u="none" strike="noStrike" baseline="0" dirty="0">
                  <a:latin typeface="Kp-Regular"/>
                </a:endParaRPr>
              </a:p>
              <a:p>
                <a:pPr>
                  <a:spcBef>
                    <a:spcPts val="1200"/>
                  </a:spcBef>
                  <a:buFont typeface="Wingdings" panose="05000000000000000000" pitchFamily="2" charset="2"/>
                  <a:buChar char="q"/>
                </a:pPr>
                <a:endParaRPr lang="en-GB" dirty="0">
                  <a:latin typeface="Times New Roman" panose="02020603050405020304" pitchFamily="18" charset="0"/>
                  <a:cs typeface="Times New Roman" panose="02020603050405020304" pitchFamily="18" charset="0"/>
                </a:endParaRPr>
              </a:p>
              <a:p>
                <a:pPr marL="0" indent="0">
                  <a:spcBef>
                    <a:spcPts val="1200"/>
                  </a:spcBef>
                  <a:buNone/>
                </a:pPr>
                <a:endParaRPr lang="en-DE" dirty="0">
                  <a:latin typeface="Times New Roman" panose="02020603050405020304" pitchFamily="18" charset="0"/>
                  <a:cs typeface="Times New Roman" panose="02020603050405020304" pitchFamily="18" charset="0"/>
                </a:endParaRPr>
              </a:p>
              <a:p>
                <a:pPr marL="0" indent="0">
                  <a:spcBef>
                    <a:spcPts val="1200"/>
                  </a:spcBef>
                  <a:buNone/>
                </a:pPr>
                <a:endParaRPr lang="en-DE"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B61A97E0-26C3-B140-A676-7B134F8ADF71}"/>
                  </a:ext>
                </a:extLst>
              </p:cNvPr>
              <p:cNvSpPr>
                <a:spLocks noGrp="1" noRot="1" noChangeAspect="1" noMove="1" noResize="1" noEditPoints="1" noAdjustHandles="1" noChangeArrowheads="1" noChangeShapeType="1" noTextEdit="1"/>
              </p:cNvSpPr>
              <p:nvPr>
                <p:ph idx="1"/>
              </p:nvPr>
            </p:nvSpPr>
            <p:spPr>
              <a:xfrm>
                <a:off x="838198" y="1400233"/>
                <a:ext cx="7030027" cy="4776730"/>
              </a:xfrm>
              <a:blipFill>
                <a:blip r:embed="rId3"/>
                <a:stretch>
                  <a:fillRect l="-520" t="-1405" b="-1405"/>
                </a:stretch>
              </a:blipFill>
            </p:spPr>
            <p:txBody>
              <a:bodyPr/>
              <a:lstStyle/>
              <a:p>
                <a:r>
                  <a:rPr lang="en-DE">
                    <a:noFill/>
                  </a:rPr>
                  <a:t> </a:t>
                </a:r>
              </a:p>
            </p:txBody>
          </p:sp>
        </mc:Fallback>
      </mc:AlternateContent>
      <p:sp>
        <p:nvSpPr>
          <p:cNvPr id="5" name="TextBox 4">
            <a:extLst>
              <a:ext uri="{FF2B5EF4-FFF2-40B4-BE49-F238E27FC236}">
                <a16:creationId xmlns:a16="http://schemas.microsoft.com/office/drawing/2014/main" id="{320C3FD1-CE7A-1F2F-8427-7525B94D80E4}"/>
              </a:ext>
            </a:extLst>
          </p:cNvPr>
          <p:cNvSpPr txBox="1"/>
          <p:nvPr/>
        </p:nvSpPr>
        <p:spPr>
          <a:xfrm>
            <a:off x="7750238" y="6096210"/>
            <a:ext cx="4287643" cy="307777"/>
          </a:xfrm>
          <a:prstGeom prst="rect">
            <a:avLst/>
          </a:prstGeom>
          <a:noFill/>
        </p:spPr>
        <p:txBody>
          <a:bodyPr wrap="square" rtlCol="0">
            <a:spAutoFit/>
          </a:bodyPr>
          <a:lstStyle/>
          <a:p>
            <a:pPr algn="ctr"/>
            <a:r>
              <a:rPr lang="en-GB" sz="1400" i="1" dirty="0">
                <a:latin typeface="Times New Roman" panose="02020603050405020304" pitchFamily="18" charset="0"/>
                <a:cs typeface="Times New Roman" panose="02020603050405020304" pitchFamily="18" charset="0"/>
              </a:rPr>
              <a:t>Fig. 3: IM products in the case of two sinusoidal signals </a:t>
            </a:r>
            <a:endParaRPr lang="en-DE" sz="1400" i="1"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BB09C6AB-191B-7871-924A-DF13500631F0}"/>
              </a:ext>
            </a:extLst>
          </p:cNvPr>
          <p:cNvSpPr>
            <a:spLocks noGrp="1"/>
          </p:cNvSpPr>
          <p:nvPr>
            <p:ph type="sldNum" sz="quarter" idx="12"/>
          </p:nvPr>
        </p:nvSpPr>
        <p:spPr/>
        <p:txBody>
          <a:bodyPr/>
          <a:lstStyle/>
          <a:p>
            <a:fld id="{7379E986-F6E9-EA4D-B0C9-9ABE10BB32C6}" type="slidenum">
              <a:rPr lang="en-DE" smtClean="0"/>
              <a:t>10</a:t>
            </a:fld>
            <a:endParaRPr lang="en-DE" dirty="0"/>
          </a:p>
        </p:txBody>
      </p:sp>
      <p:pic>
        <p:nvPicPr>
          <p:cNvPr id="13" name="Picture 12">
            <a:extLst>
              <a:ext uri="{FF2B5EF4-FFF2-40B4-BE49-F238E27FC236}">
                <a16:creationId xmlns:a16="http://schemas.microsoft.com/office/drawing/2014/main" id="{2A614419-34DB-9DD4-F275-8AF67101E645}"/>
              </a:ext>
            </a:extLst>
          </p:cNvPr>
          <p:cNvPicPr>
            <a:picLocks noChangeAspect="1"/>
          </p:cNvPicPr>
          <p:nvPr/>
        </p:nvPicPr>
        <p:blipFill>
          <a:blip r:embed="rId4">
            <a:duotone>
              <a:prstClr val="black"/>
              <a:schemeClr val="accent1">
                <a:tint val="45000"/>
                <a:satMod val="400000"/>
              </a:schemeClr>
            </a:duotone>
          </a:blip>
          <a:stretch>
            <a:fillRect/>
          </a:stretch>
        </p:blipFill>
        <p:spPr>
          <a:xfrm>
            <a:off x="7514265" y="795507"/>
            <a:ext cx="4641603" cy="5310122"/>
          </a:xfrm>
          <a:prstGeom prst="rect">
            <a:avLst/>
          </a:prstGeom>
          <a:ln>
            <a:solidFill>
              <a:schemeClr val="tx1"/>
            </a:solidFill>
          </a:ln>
        </p:spPr>
      </p:pic>
      <p:sp>
        <p:nvSpPr>
          <p:cNvPr id="15" name="Rectangle 14">
            <a:extLst>
              <a:ext uri="{FF2B5EF4-FFF2-40B4-BE49-F238E27FC236}">
                <a16:creationId xmlns:a16="http://schemas.microsoft.com/office/drawing/2014/main" id="{B4262F92-F25E-D4D4-3A8A-795196674B05}"/>
              </a:ext>
            </a:extLst>
          </p:cNvPr>
          <p:cNvSpPr/>
          <p:nvPr/>
        </p:nvSpPr>
        <p:spPr>
          <a:xfrm>
            <a:off x="2566219" y="2408903"/>
            <a:ext cx="3529781" cy="530942"/>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4" name="Group 3">
            <a:extLst>
              <a:ext uri="{FF2B5EF4-FFF2-40B4-BE49-F238E27FC236}">
                <a16:creationId xmlns:a16="http://schemas.microsoft.com/office/drawing/2014/main" id="{002F3518-F7EA-2DC9-DDDF-74BD2B4A3088}"/>
              </a:ext>
            </a:extLst>
          </p:cNvPr>
          <p:cNvGrpSpPr>
            <a:grpSpLocks/>
          </p:cNvGrpSpPr>
          <p:nvPr/>
        </p:nvGrpSpPr>
        <p:grpSpPr bwMode="auto">
          <a:xfrm>
            <a:off x="8377097" y="36128"/>
            <a:ext cx="3581355" cy="954161"/>
            <a:chOff x="0" y="0"/>
            <a:chExt cx="58184" cy="17828"/>
          </a:xfrm>
        </p:grpSpPr>
        <p:sp>
          <p:nvSpPr>
            <p:cNvPr id="14" name="Rectangle 13">
              <a:extLst>
                <a:ext uri="{FF2B5EF4-FFF2-40B4-BE49-F238E27FC236}">
                  <a16:creationId xmlns:a16="http://schemas.microsoft.com/office/drawing/2014/main" id="{11AB49BE-E027-BAFF-7315-2F9B7CBFFD73}"/>
                </a:ext>
              </a:extLst>
            </p:cNvPr>
            <p:cNvSpPr>
              <a:spLocks noChangeArrowheads="1"/>
            </p:cNvSpPr>
            <p:nvPr/>
          </p:nvSpPr>
          <p:spPr bwMode="auto">
            <a:xfrm>
              <a:off x="57619" y="10472"/>
              <a:ext cx="458"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sp>
          <p:nvSpPr>
            <p:cNvPr id="16" name="Rectangle 15">
              <a:extLst>
                <a:ext uri="{FF2B5EF4-FFF2-40B4-BE49-F238E27FC236}">
                  <a16:creationId xmlns:a16="http://schemas.microsoft.com/office/drawing/2014/main" id="{AE5565A6-1FCF-9A46-7B6E-5DDD05AC94D3}"/>
                </a:ext>
              </a:extLst>
            </p:cNvPr>
            <p:cNvSpPr>
              <a:spLocks noChangeArrowheads="1"/>
            </p:cNvSpPr>
            <p:nvPr/>
          </p:nvSpPr>
          <p:spPr bwMode="auto">
            <a:xfrm>
              <a:off x="57726" y="12331"/>
              <a:ext cx="458" cy="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pic>
          <p:nvPicPr>
            <p:cNvPr id="17" name="Picture 16">
              <a:extLst>
                <a:ext uri="{FF2B5EF4-FFF2-40B4-BE49-F238E27FC236}">
                  <a16:creationId xmlns:a16="http://schemas.microsoft.com/office/drawing/2014/main" id="{D2B10269-140B-0CB6-C607-0F0B459C7B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69" y="0"/>
              <a:ext cx="24038" cy="11614"/>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11">
              <a:extLst>
                <a:ext uri="{FF2B5EF4-FFF2-40B4-BE49-F238E27FC236}">
                  <a16:creationId xmlns:a16="http://schemas.microsoft.com/office/drawing/2014/main" id="{959E394E-05F8-A062-04E7-E482B66115E6}"/>
                </a:ext>
              </a:extLst>
            </p:cNvPr>
            <p:cNvSpPr>
              <a:spLocks/>
            </p:cNvSpPr>
            <p:nvPr/>
          </p:nvSpPr>
          <p:spPr bwMode="auto">
            <a:xfrm>
              <a:off x="3" y="13093"/>
              <a:ext cx="57594" cy="108"/>
            </a:xfrm>
            <a:custGeom>
              <a:avLst/>
              <a:gdLst>
                <a:gd name="T0" fmla="*/ 2879725 w 5759450"/>
                <a:gd name="T1" fmla="*/ 0 h 10795"/>
                <a:gd name="T2" fmla="*/ 4470146 w 5759450"/>
                <a:gd name="T3" fmla="*/ 0 h 10795"/>
                <a:gd name="T4" fmla="*/ 5759450 w 5759450"/>
                <a:gd name="T5" fmla="*/ 2413 h 10795"/>
                <a:gd name="T6" fmla="*/ 5759450 w 5759450"/>
                <a:gd name="T7" fmla="*/ 5334 h 10795"/>
                <a:gd name="T8" fmla="*/ 5759450 w 5759450"/>
                <a:gd name="T9" fmla="*/ 8382 h 10795"/>
                <a:gd name="T10" fmla="*/ 4470146 w 5759450"/>
                <a:gd name="T11" fmla="*/ 10795 h 10795"/>
                <a:gd name="T12" fmla="*/ 2879725 w 5759450"/>
                <a:gd name="T13" fmla="*/ 10795 h 10795"/>
                <a:gd name="T14" fmla="*/ 1289304 w 5759450"/>
                <a:gd name="T15" fmla="*/ 10795 h 10795"/>
                <a:gd name="T16" fmla="*/ 0 w 5759450"/>
                <a:gd name="T17" fmla="*/ 8382 h 10795"/>
                <a:gd name="T18" fmla="*/ 0 w 5759450"/>
                <a:gd name="T19" fmla="*/ 5334 h 10795"/>
                <a:gd name="T20" fmla="*/ 0 w 5759450"/>
                <a:gd name="T21" fmla="*/ 2413 h 10795"/>
                <a:gd name="T22" fmla="*/ 1289304 w 5759450"/>
                <a:gd name="T23" fmla="*/ 0 h 10795"/>
                <a:gd name="T24" fmla="*/ 2879725 w 5759450"/>
                <a:gd name="T25" fmla="*/ 0 h 10795"/>
                <a:gd name="T26" fmla="*/ 0 w 5759450"/>
                <a:gd name="T27" fmla="*/ 0 h 10795"/>
                <a:gd name="T28" fmla="*/ 5759450 w 5759450"/>
                <a:gd name="T29" fmla="*/ 10795 h 10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5759450" h="10795">
                  <a:moveTo>
                    <a:pt x="2879725" y="0"/>
                  </a:moveTo>
                  <a:cubicBezTo>
                    <a:pt x="4470146" y="0"/>
                    <a:pt x="5759450" y="2413"/>
                    <a:pt x="5759450" y="5334"/>
                  </a:cubicBezTo>
                  <a:cubicBezTo>
                    <a:pt x="5759450" y="8382"/>
                    <a:pt x="4470146" y="10795"/>
                    <a:pt x="2879725" y="10795"/>
                  </a:cubicBezTo>
                  <a:cubicBezTo>
                    <a:pt x="1289304" y="10795"/>
                    <a:pt x="0" y="8382"/>
                    <a:pt x="0" y="5334"/>
                  </a:cubicBezTo>
                  <a:cubicBezTo>
                    <a:pt x="0" y="2413"/>
                    <a:pt x="1289304" y="0"/>
                    <a:pt x="2879725" y="0"/>
                  </a:cubicBezTo>
                  <a:close/>
                </a:path>
              </a:pathLst>
            </a:custGeom>
            <a:solidFill>
              <a:srgbClr val="4F81BD"/>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US"/>
            </a:p>
          </p:txBody>
        </p:sp>
        <p:sp>
          <p:nvSpPr>
            <p:cNvPr id="19" name="Rectangle 18">
              <a:extLst>
                <a:ext uri="{FF2B5EF4-FFF2-40B4-BE49-F238E27FC236}">
                  <a16:creationId xmlns:a16="http://schemas.microsoft.com/office/drawing/2014/main" id="{AD4B5325-7EDD-0D71-141B-2D1A200BBB9F}"/>
                </a:ext>
              </a:extLst>
            </p:cNvPr>
            <p:cNvSpPr>
              <a:spLocks noChangeArrowheads="1"/>
            </p:cNvSpPr>
            <p:nvPr/>
          </p:nvSpPr>
          <p:spPr bwMode="auto">
            <a:xfrm>
              <a:off x="0" y="14050"/>
              <a:ext cx="838" cy="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2200">
                  <a:solidFill>
                    <a:srgbClr val="000000"/>
                  </a:solidFill>
                  <a:effectLst/>
                  <a:latin typeface="Calibri" panose="020F0502020204030204" pitchFamily="34" charset="0"/>
                  <a:ea typeface="Calibri" panose="020F0502020204030204" pitchFamily="34" charset="0"/>
                </a:rPr>
                <a:t> </a:t>
              </a:r>
              <a:endParaRPr lang="en-US" sz="12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2702343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8FA6-B0A5-AB4F-A462-52D5462521F9}"/>
              </a:ext>
            </a:extLst>
          </p:cNvPr>
          <p:cNvSpPr>
            <a:spLocks noGrp="1"/>
          </p:cNvSpPr>
          <p:nvPr>
            <p:ph type="title"/>
          </p:nvPr>
        </p:nvSpPr>
        <p:spPr>
          <a:xfrm>
            <a:off x="646111" y="452718"/>
            <a:ext cx="10707689" cy="1241985"/>
          </a:xfrm>
        </p:spPr>
        <p:txBody>
          <a:bodyPr>
            <a:normAutofit/>
          </a:bodyPr>
          <a:lstStyle/>
          <a:p>
            <a:r>
              <a:rPr lang="en-GB" dirty="0">
                <a:latin typeface="Times New Roman" panose="02020603050405020304" pitchFamily="18" charset="0"/>
                <a:cs typeface="Times New Roman" panose="02020603050405020304" pitchFamily="18" charset="0"/>
              </a:rPr>
              <a:t>Shortcoming of FDMA</a:t>
            </a:r>
            <a:endParaRPr lang="en-DE"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718B08ED-B6CF-E1C7-F8AC-9D1216753293}"/>
              </a:ext>
            </a:extLst>
          </p:cNvPr>
          <p:cNvSpPr>
            <a:spLocks noGrp="1"/>
          </p:cNvSpPr>
          <p:nvPr>
            <p:ph idx="1"/>
          </p:nvPr>
        </p:nvSpPr>
        <p:spPr>
          <a:xfrm>
            <a:off x="838200" y="1779639"/>
            <a:ext cx="10515600" cy="4168877"/>
          </a:xfrm>
        </p:spPr>
        <p:txBody>
          <a:bodyPr>
            <a:normAutofit/>
          </a:bodyPr>
          <a:lstStyle/>
          <a:p>
            <a:pPr algn="just">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Limited flexibility during reconfiguration.</a:t>
            </a:r>
          </a:p>
          <a:p>
            <a:pPr algn="just">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Frequency replanning is not possible. </a:t>
            </a:r>
          </a:p>
          <a:p>
            <a:pPr algn="just">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Hardware modifications required for replanning such as a transmitter, receiver, and filter changes are required.</a:t>
            </a:r>
          </a:p>
          <a:p>
            <a:pPr algn="just">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Loss of capacity as the number of accesses increased because of the generation of IM products.</a:t>
            </a:r>
          </a:p>
          <a:p>
            <a:pPr algn="just">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Low efficiency in the case of a large number of carriers.</a:t>
            </a:r>
          </a:p>
          <a:p>
            <a:pPr algn="just">
              <a:buFont typeface="Wingdings" panose="05000000000000000000" pitchFamily="2" charset="2"/>
              <a:buChar char="q"/>
            </a:pPr>
            <a:r>
              <a:rPr lang="en-GB" sz="1900" b="1" dirty="0">
                <a:latin typeface="Times New Roman" panose="02020603050405020304" pitchFamily="18" charset="0"/>
                <a:cs typeface="Times New Roman" panose="02020603050405020304" pitchFamily="18" charset="0"/>
              </a:rPr>
              <a:t>Back-off problem: </a:t>
            </a:r>
            <a:r>
              <a:rPr lang="en-GB" sz="1900" dirty="0">
                <a:latin typeface="Times New Roman" panose="02020603050405020304" pitchFamily="18" charset="0"/>
                <a:cs typeface="Times New Roman" panose="02020603050405020304" pitchFamily="18" charset="0"/>
              </a:rPr>
              <a:t>Need to operate at a reduced satellite transmitting power.</a:t>
            </a:r>
          </a:p>
          <a:p>
            <a:pPr algn="just">
              <a:buFont typeface="Wingdings" panose="05000000000000000000" pitchFamily="2" charset="2"/>
              <a:buChar char="q"/>
            </a:pPr>
            <a:r>
              <a:rPr lang="en-GB" sz="1900" b="1" dirty="0">
                <a:latin typeface="Times New Roman" panose="02020603050405020304" pitchFamily="18" charset="0"/>
                <a:cs typeface="Times New Roman" panose="02020603050405020304" pitchFamily="18" charset="0"/>
              </a:rPr>
              <a:t>Capture Effect: </a:t>
            </a:r>
            <a:r>
              <a:rPr lang="en-GB" sz="1900" dirty="0">
                <a:latin typeface="Times New Roman" panose="02020603050405020304" pitchFamily="18" charset="0"/>
                <a:cs typeface="Times New Roman" panose="02020603050405020304" pitchFamily="18" charset="0"/>
              </a:rPr>
              <a:t>During FM reception, the stronger of two signals as, or near, the same frequency or channel will be demodulated.</a:t>
            </a:r>
          </a:p>
          <a:p>
            <a:pPr marL="0" indent="0" algn="just">
              <a:buNone/>
            </a:pPr>
            <a:endParaRPr lang="en-GB" sz="1900" dirty="0">
              <a:latin typeface="Times New Roman" panose="02020603050405020304" pitchFamily="18" charset="0"/>
              <a:cs typeface="Times New Roman" panose="02020603050405020304" pitchFamily="18" charset="0"/>
            </a:endParaRPr>
          </a:p>
          <a:p>
            <a:pPr marL="0" indent="0" algn="just">
              <a:buNone/>
            </a:pPr>
            <a:r>
              <a:rPr lang="en-GB" sz="1900" dirty="0">
                <a:latin typeface="Times New Roman" panose="02020603050405020304" pitchFamily="18" charset="0"/>
                <a:cs typeface="Times New Roman" panose="02020603050405020304" pitchFamily="18" charset="0"/>
              </a:rPr>
              <a:t>However, FDMA is simple to implement, and no timing synchronization is needed.</a:t>
            </a:r>
          </a:p>
        </p:txBody>
      </p:sp>
      <p:sp>
        <p:nvSpPr>
          <p:cNvPr id="3" name="Slide Number Placeholder 2">
            <a:extLst>
              <a:ext uri="{FF2B5EF4-FFF2-40B4-BE49-F238E27FC236}">
                <a16:creationId xmlns:a16="http://schemas.microsoft.com/office/drawing/2014/main" id="{C0C7214D-B0F5-33D6-4D18-ADA0027B2449}"/>
              </a:ext>
            </a:extLst>
          </p:cNvPr>
          <p:cNvSpPr>
            <a:spLocks noGrp="1"/>
          </p:cNvSpPr>
          <p:nvPr>
            <p:ph type="sldNum" sz="quarter" idx="12"/>
          </p:nvPr>
        </p:nvSpPr>
        <p:spPr/>
        <p:txBody>
          <a:bodyPr/>
          <a:lstStyle/>
          <a:p>
            <a:fld id="{7379E986-F6E9-EA4D-B0C9-9ABE10BB32C6}" type="slidenum">
              <a:rPr lang="en-DE" smtClean="0"/>
              <a:t>11</a:t>
            </a:fld>
            <a:endParaRPr lang="en-DE"/>
          </a:p>
        </p:txBody>
      </p:sp>
      <p:grpSp>
        <p:nvGrpSpPr>
          <p:cNvPr id="4" name="Group 3">
            <a:extLst>
              <a:ext uri="{FF2B5EF4-FFF2-40B4-BE49-F238E27FC236}">
                <a16:creationId xmlns:a16="http://schemas.microsoft.com/office/drawing/2014/main" id="{3B46D0C9-E5D2-F80E-DA27-1462B9B04300}"/>
              </a:ext>
            </a:extLst>
          </p:cNvPr>
          <p:cNvGrpSpPr>
            <a:grpSpLocks/>
          </p:cNvGrpSpPr>
          <p:nvPr/>
        </p:nvGrpSpPr>
        <p:grpSpPr bwMode="auto">
          <a:xfrm>
            <a:off x="8377097" y="36128"/>
            <a:ext cx="3581355" cy="954161"/>
            <a:chOff x="0" y="0"/>
            <a:chExt cx="58184" cy="17828"/>
          </a:xfrm>
        </p:grpSpPr>
        <p:sp>
          <p:nvSpPr>
            <p:cNvPr id="6" name="Rectangle 5">
              <a:extLst>
                <a:ext uri="{FF2B5EF4-FFF2-40B4-BE49-F238E27FC236}">
                  <a16:creationId xmlns:a16="http://schemas.microsoft.com/office/drawing/2014/main" id="{E2F9DA26-A78D-E47C-0B88-84C0EDF11509}"/>
                </a:ext>
              </a:extLst>
            </p:cNvPr>
            <p:cNvSpPr>
              <a:spLocks noChangeArrowheads="1"/>
            </p:cNvSpPr>
            <p:nvPr/>
          </p:nvSpPr>
          <p:spPr bwMode="auto">
            <a:xfrm>
              <a:off x="57619" y="10472"/>
              <a:ext cx="458"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sp>
          <p:nvSpPr>
            <p:cNvPr id="7" name="Rectangle 6">
              <a:extLst>
                <a:ext uri="{FF2B5EF4-FFF2-40B4-BE49-F238E27FC236}">
                  <a16:creationId xmlns:a16="http://schemas.microsoft.com/office/drawing/2014/main" id="{5EB8CE7B-EE1B-4ABC-0EAA-9146E0E506DC}"/>
                </a:ext>
              </a:extLst>
            </p:cNvPr>
            <p:cNvSpPr>
              <a:spLocks noChangeArrowheads="1"/>
            </p:cNvSpPr>
            <p:nvPr/>
          </p:nvSpPr>
          <p:spPr bwMode="auto">
            <a:xfrm>
              <a:off x="57726" y="12331"/>
              <a:ext cx="458" cy="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pic>
          <p:nvPicPr>
            <p:cNvPr id="8" name="Picture 7">
              <a:extLst>
                <a:ext uri="{FF2B5EF4-FFF2-40B4-BE49-F238E27FC236}">
                  <a16:creationId xmlns:a16="http://schemas.microsoft.com/office/drawing/2014/main" id="{2986B7DE-E853-1BFA-9DB7-3C6A8F8B73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9" y="0"/>
              <a:ext cx="24038" cy="11614"/>
            </a:xfrm>
            <a:prstGeom prst="rect">
              <a:avLst/>
            </a:prstGeom>
            <a:noFill/>
            <a:extLst>
              <a:ext uri="{909E8E84-426E-40DD-AFC4-6F175D3DCCD1}">
                <a14:hiddenFill xmlns:a14="http://schemas.microsoft.com/office/drawing/2010/main">
                  <a:solidFill>
                    <a:srgbClr val="FFFFFF"/>
                  </a:solidFill>
                </a14:hiddenFill>
              </a:ext>
            </a:extLst>
          </p:spPr>
        </p:pic>
        <p:sp>
          <p:nvSpPr>
            <p:cNvPr id="9" name="Shape 11">
              <a:extLst>
                <a:ext uri="{FF2B5EF4-FFF2-40B4-BE49-F238E27FC236}">
                  <a16:creationId xmlns:a16="http://schemas.microsoft.com/office/drawing/2014/main" id="{F1C392E4-B446-F234-2500-3401DBEC5DF0}"/>
                </a:ext>
              </a:extLst>
            </p:cNvPr>
            <p:cNvSpPr>
              <a:spLocks/>
            </p:cNvSpPr>
            <p:nvPr/>
          </p:nvSpPr>
          <p:spPr bwMode="auto">
            <a:xfrm>
              <a:off x="3" y="13093"/>
              <a:ext cx="57594" cy="108"/>
            </a:xfrm>
            <a:custGeom>
              <a:avLst/>
              <a:gdLst>
                <a:gd name="T0" fmla="*/ 2879725 w 5759450"/>
                <a:gd name="T1" fmla="*/ 0 h 10795"/>
                <a:gd name="T2" fmla="*/ 4470146 w 5759450"/>
                <a:gd name="T3" fmla="*/ 0 h 10795"/>
                <a:gd name="T4" fmla="*/ 5759450 w 5759450"/>
                <a:gd name="T5" fmla="*/ 2413 h 10795"/>
                <a:gd name="T6" fmla="*/ 5759450 w 5759450"/>
                <a:gd name="T7" fmla="*/ 5334 h 10795"/>
                <a:gd name="T8" fmla="*/ 5759450 w 5759450"/>
                <a:gd name="T9" fmla="*/ 8382 h 10795"/>
                <a:gd name="T10" fmla="*/ 4470146 w 5759450"/>
                <a:gd name="T11" fmla="*/ 10795 h 10795"/>
                <a:gd name="T12" fmla="*/ 2879725 w 5759450"/>
                <a:gd name="T13" fmla="*/ 10795 h 10795"/>
                <a:gd name="T14" fmla="*/ 1289304 w 5759450"/>
                <a:gd name="T15" fmla="*/ 10795 h 10795"/>
                <a:gd name="T16" fmla="*/ 0 w 5759450"/>
                <a:gd name="T17" fmla="*/ 8382 h 10795"/>
                <a:gd name="T18" fmla="*/ 0 w 5759450"/>
                <a:gd name="T19" fmla="*/ 5334 h 10795"/>
                <a:gd name="T20" fmla="*/ 0 w 5759450"/>
                <a:gd name="T21" fmla="*/ 2413 h 10795"/>
                <a:gd name="T22" fmla="*/ 1289304 w 5759450"/>
                <a:gd name="T23" fmla="*/ 0 h 10795"/>
                <a:gd name="T24" fmla="*/ 2879725 w 5759450"/>
                <a:gd name="T25" fmla="*/ 0 h 10795"/>
                <a:gd name="T26" fmla="*/ 0 w 5759450"/>
                <a:gd name="T27" fmla="*/ 0 h 10795"/>
                <a:gd name="T28" fmla="*/ 5759450 w 5759450"/>
                <a:gd name="T29" fmla="*/ 10795 h 10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5759450" h="10795">
                  <a:moveTo>
                    <a:pt x="2879725" y="0"/>
                  </a:moveTo>
                  <a:cubicBezTo>
                    <a:pt x="4470146" y="0"/>
                    <a:pt x="5759450" y="2413"/>
                    <a:pt x="5759450" y="5334"/>
                  </a:cubicBezTo>
                  <a:cubicBezTo>
                    <a:pt x="5759450" y="8382"/>
                    <a:pt x="4470146" y="10795"/>
                    <a:pt x="2879725" y="10795"/>
                  </a:cubicBezTo>
                  <a:cubicBezTo>
                    <a:pt x="1289304" y="10795"/>
                    <a:pt x="0" y="8382"/>
                    <a:pt x="0" y="5334"/>
                  </a:cubicBezTo>
                  <a:cubicBezTo>
                    <a:pt x="0" y="2413"/>
                    <a:pt x="1289304" y="0"/>
                    <a:pt x="2879725" y="0"/>
                  </a:cubicBezTo>
                  <a:close/>
                </a:path>
              </a:pathLst>
            </a:custGeom>
            <a:solidFill>
              <a:srgbClr val="4F81BD"/>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US"/>
            </a:p>
          </p:txBody>
        </p:sp>
        <p:sp>
          <p:nvSpPr>
            <p:cNvPr id="10" name="Rectangle 9">
              <a:extLst>
                <a:ext uri="{FF2B5EF4-FFF2-40B4-BE49-F238E27FC236}">
                  <a16:creationId xmlns:a16="http://schemas.microsoft.com/office/drawing/2014/main" id="{23522774-1D7B-32A4-AA99-8F4E4EAC863A}"/>
                </a:ext>
              </a:extLst>
            </p:cNvPr>
            <p:cNvSpPr>
              <a:spLocks noChangeArrowheads="1"/>
            </p:cNvSpPr>
            <p:nvPr/>
          </p:nvSpPr>
          <p:spPr bwMode="auto">
            <a:xfrm>
              <a:off x="0" y="14050"/>
              <a:ext cx="838" cy="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2200">
                  <a:solidFill>
                    <a:srgbClr val="000000"/>
                  </a:solidFill>
                  <a:effectLst/>
                  <a:latin typeface="Calibri" panose="020F0502020204030204" pitchFamily="34" charset="0"/>
                  <a:ea typeface="Calibri" panose="020F0502020204030204" pitchFamily="34" charset="0"/>
                </a:rPr>
                <a:t> </a:t>
              </a:r>
              <a:endParaRPr lang="en-US" sz="12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4277950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8FA6-B0A5-AB4F-A462-52D5462521F9}"/>
              </a:ext>
            </a:extLst>
          </p:cNvPr>
          <p:cNvSpPr>
            <a:spLocks noGrp="1"/>
          </p:cNvSpPr>
          <p:nvPr>
            <p:ph type="title"/>
          </p:nvPr>
        </p:nvSpPr>
        <p:spPr>
          <a:xfrm>
            <a:off x="646111" y="452718"/>
            <a:ext cx="10707689" cy="867091"/>
          </a:xfrm>
        </p:spPr>
        <p:txBody>
          <a:bodyPr>
            <a:normAutofit fontScale="90000"/>
          </a:bodyPr>
          <a:lstStyle/>
          <a:p>
            <a:r>
              <a:rPr lang="en-GB" dirty="0">
                <a:latin typeface="Times New Roman" panose="02020603050405020304" pitchFamily="18" charset="0"/>
                <a:cs typeface="Times New Roman" panose="02020603050405020304" pitchFamily="18" charset="0"/>
              </a:rPr>
              <a:t>Time Division Multiple access </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(TDMA)</a:t>
            </a:r>
            <a:endParaRPr lang="en-DE"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18B08ED-B6CF-E1C7-F8AC-9D1216753293}"/>
                  </a:ext>
                </a:extLst>
              </p:cNvPr>
              <p:cNvSpPr>
                <a:spLocks noGrp="1"/>
              </p:cNvSpPr>
              <p:nvPr>
                <p:ph idx="1"/>
              </p:nvPr>
            </p:nvSpPr>
            <p:spPr>
              <a:xfrm>
                <a:off x="838200" y="1465006"/>
                <a:ext cx="6663813" cy="4940275"/>
              </a:xfrm>
            </p:spPr>
            <p:txBody>
              <a:bodyPr>
                <a:normAutofit fontScale="92500" lnSpcReduction="20000"/>
              </a:bodyPr>
              <a:lstStyle/>
              <a:p>
                <a:pPr algn="just">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Only one carrier utilizes the transponder at any given moment.</a:t>
                </a:r>
              </a:p>
              <a:p>
                <a:pPr algn="just">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Eliminating IM products and back-off problems.</a:t>
                </a:r>
              </a:p>
              <a:p>
                <a:pPr algn="just">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Station transmits signal information in sequential bursts.</a:t>
                </a:r>
              </a:p>
              <a:p>
                <a:pPr algn="just">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Synchronization of bursts is necessary.</a:t>
                </a:r>
              </a:p>
              <a:p>
                <a:pPr algn="just">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Exclusive assignment of station for transmitting reference burst.</a:t>
                </a:r>
              </a:p>
              <a:p>
                <a:pPr algn="just">
                  <a:buFont typeface="Wingdings" panose="05000000000000000000" pitchFamily="2" charset="2"/>
                  <a:buChar char="q"/>
                </a:pPr>
                <a:r>
                  <a:rPr lang="en-GB" sz="1900" b="1" dirty="0">
                    <a:latin typeface="Times New Roman" panose="02020603050405020304" pitchFamily="18" charset="0"/>
                    <a:cs typeface="Times New Roman" panose="02020603050405020304" pitchFamily="18" charset="0"/>
                  </a:rPr>
                  <a:t>Frame:</a:t>
                </a:r>
                <a:r>
                  <a:rPr lang="en-GB" sz="1900" dirty="0">
                    <a:latin typeface="Times New Roman" panose="02020603050405020304" pitchFamily="18" charset="0"/>
                    <a:cs typeface="Times New Roman" panose="02020603050405020304" pitchFamily="18" charset="0"/>
                  </a:rPr>
                  <a:t> Time interval from the start of one reference burst to the next.</a:t>
                </a:r>
              </a:p>
              <a:p>
                <a:pPr algn="just">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Transmission Rate (R</a:t>
                </a:r>
                <a:r>
                  <a:rPr lang="en-GB" sz="1900" baseline="-25000" dirty="0">
                    <a:latin typeface="Times New Roman" panose="02020603050405020304" pitchFamily="18" charset="0"/>
                    <a:cs typeface="Times New Roman" panose="02020603050405020304" pitchFamily="18" charset="0"/>
                  </a:rPr>
                  <a:t>TDMA</a:t>
                </a:r>
                <a:r>
                  <a:rPr lang="en-GB" sz="1900" dirty="0">
                    <a:latin typeface="Times New Roman" panose="02020603050405020304" pitchFamily="18" charset="0"/>
                    <a:cs typeface="Times New Roman" panose="02020603050405020304" pitchFamily="18" charset="0"/>
                  </a:rPr>
                  <a:t>) or burst bit rate:</a:t>
                </a:r>
              </a:p>
              <a:p>
                <a:pPr marL="0" indent="0" algn="just">
                  <a:buNone/>
                </a:pPr>
                <a:endParaRPr lang="en-GB" sz="1900" dirty="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GB" sz="1900" i="1" smtClean="0">
                              <a:latin typeface="Cambria Math" panose="02040503050406030204" pitchFamily="18" charset="0"/>
                              <a:cs typeface="Times New Roman" panose="02020603050405020304" pitchFamily="18" charset="0"/>
                            </a:rPr>
                          </m:ctrlPr>
                        </m:sSubPr>
                        <m:e>
                          <m:r>
                            <a:rPr lang="en-GB" sz="1900" b="0" i="1" smtClean="0">
                              <a:latin typeface="Cambria Math" panose="02040503050406030204" pitchFamily="18" charset="0"/>
                              <a:cs typeface="Times New Roman" panose="02020603050405020304" pitchFamily="18" charset="0"/>
                            </a:rPr>
                            <m:t>𝑅</m:t>
                          </m:r>
                        </m:e>
                        <m:sub>
                          <m:r>
                            <a:rPr lang="en-GB" sz="1900" b="0" i="1" smtClean="0">
                              <a:latin typeface="Cambria Math" panose="02040503050406030204" pitchFamily="18" charset="0"/>
                              <a:cs typeface="Times New Roman" panose="02020603050405020304" pitchFamily="18" charset="0"/>
                            </a:rPr>
                            <m:t>𝑇𝐷𝑀𝐴</m:t>
                          </m:r>
                        </m:sub>
                      </m:sSub>
                      <m:r>
                        <a:rPr lang="en-GB" sz="1900" i="1" smtClean="0">
                          <a:latin typeface="Cambria Math" panose="02040503050406030204" pitchFamily="18" charset="0"/>
                          <a:cs typeface="Times New Roman" panose="02020603050405020304" pitchFamily="18" charset="0"/>
                        </a:rPr>
                        <m:t>=</m:t>
                      </m:r>
                      <m:f>
                        <m:fPr>
                          <m:ctrlPr>
                            <a:rPr lang="en-GB" sz="1900" i="1" smtClean="0">
                              <a:latin typeface="Cambria Math" panose="02040503050406030204" pitchFamily="18" charset="0"/>
                              <a:cs typeface="Times New Roman" panose="02020603050405020304" pitchFamily="18" charset="0"/>
                            </a:rPr>
                          </m:ctrlPr>
                        </m:fPr>
                        <m:num>
                          <m:r>
                            <a:rPr lang="en-GB" sz="1900" b="0" i="1" smtClean="0">
                              <a:latin typeface="Cambria Math" panose="02040503050406030204" pitchFamily="18" charset="0"/>
                              <a:cs typeface="Times New Roman" panose="02020603050405020304" pitchFamily="18" charset="0"/>
                            </a:rPr>
                            <m:t>𝑀</m:t>
                          </m:r>
                        </m:num>
                        <m:den>
                          <m:sSub>
                            <m:sSubPr>
                              <m:ctrlPr>
                                <a:rPr lang="en-GB" sz="1900" i="1" smtClean="0">
                                  <a:latin typeface="Cambria Math" panose="02040503050406030204" pitchFamily="18" charset="0"/>
                                  <a:cs typeface="Times New Roman" panose="02020603050405020304" pitchFamily="18" charset="0"/>
                                </a:rPr>
                              </m:ctrlPr>
                            </m:sSubPr>
                            <m:e>
                              <m:r>
                                <a:rPr lang="en-GB" sz="1900" b="0" i="1" smtClean="0">
                                  <a:latin typeface="Cambria Math" panose="02040503050406030204" pitchFamily="18" charset="0"/>
                                  <a:cs typeface="Times New Roman" panose="02020603050405020304" pitchFamily="18" charset="0"/>
                                </a:rPr>
                                <m:t>𝑇</m:t>
                              </m:r>
                            </m:e>
                            <m:sub>
                              <m:r>
                                <a:rPr lang="en-GB" sz="1900" b="0" i="1" smtClean="0">
                                  <a:latin typeface="Cambria Math" panose="02040503050406030204" pitchFamily="18" charset="0"/>
                                  <a:cs typeface="Times New Roman" panose="02020603050405020304" pitchFamily="18" charset="0"/>
                                </a:rPr>
                                <m:t>𝐵</m:t>
                              </m:r>
                            </m:sub>
                          </m:sSub>
                        </m:den>
                      </m:f>
                      <m:r>
                        <a:rPr lang="en-GB" sz="19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sz="19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GB" sz="1900" b="0" i="1" smtClean="0">
                              <a:latin typeface="Cambria Math" panose="02040503050406030204" pitchFamily="18" charset="0"/>
                              <a:ea typeface="Cambria Math" panose="02040503050406030204" pitchFamily="18" charset="0"/>
                              <a:cs typeface="Times New Roman" panose="02020603050405020304" pitchFamily="18" charset="0"/>
                            </a:rPr>
                            <m:t>𝑅</m:t>
                          </m:r>
                        </m:e>
                        <m:sub>
                          <m:r>
                            <a:rPr lang="en-GB" sz="1900" b="0" i="1" smtClean="0">
                              <a:latin typeface="Cambria Math" panose="02040503050406030204" pitchFamily="18" charset="0"/>
                              <a:ea typeface="Cambria Math" panose="02040503050406030204" pitchFamily="18" charset="0"/>
                              <a:cs typeface="Times New Roman" panose="02020603050405020304" pitchFamily="18" charset="0"/>
                            </a:rPr>
                            <m:t>𝑏</m:t>
                          </m:r>
                        </m:sub>
                      </m:sSub>
                      <m:f>
                        <m:fPr>
                          <m:ctrlPr>
                            <a:rPr lang="en-GB" sz="1900" i="1" smtClean="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GB" sz="19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GB" sz="1900" b="0" i="1" smtClean="0">
                                  <a:latin typeface="Cambria Math" panose="02040503050406030204" pitchFamily="18" charset="0"/>
                                  <a:ea typeface="Cambria Math" panose="02040503050406030204" pitchFamily="18" charset="0"/>
                                  <a:cs typeface="Times New Roman" panose="02020603050405020304" pitchFamily="18" charset="0"/>
                                </a:rPr>
                                <m:t>𝑇</m:t>
                              </m:r>
                            </m:e>
                            <m:sub>
                              <m:r>
                                <a:rPr lang="en-GB" sz="1900" b="0" i="1" smtClean="0">
                                  <a:latin typeface="Cambria Math" panose="02040503050406030204" pitchFamily="18" charset="0"/>
                                  <a:ea typeface="Cambria Math" panose="02040503050406030204" pitchFamily="18" charset="0"/>
                                  <a:cs typeface="Times New Roman" panose="02020603050405020304" pitchFamily="18" charset="0"/>
                                </a:rPr>
                                <m:t>𝐹</m:t>
                              </m:r>
                            </m:sub>
                          </m:sSub>
                        </m:num>
                        <m:den>
                          <m:sSub>
                            <m:sSubPr>
                              <m:ctrlPr>
                                <a:rPr lang="en-GB" sz="19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GB" sz="1900" b="0" i="1" smtClean="0">
                                  <a:latin typeface="Cambria Math" panose="02040503050406030204" pitchFamily="18" charset="0"/>
                                  <a:ea typeface="Cambria Math" panose="02040503050406030204" pitchFamily="18" charset="0"/>
                                  <a:cs typeface="Times New Roman" panose="02020603050405020304" pitchFamily="18" charset="0"/>
                                </a:rPr>
                                <m:t>𝑇</m:t>
                              </m:r>
                            </m:e>
                            <m:sub>
                              <m:r>
                                <a:rPr lang="en-GB" sz="1900" b="0" i="1" smtClean="0">
                                  <a:latin typeface="Cambria Math" panose="02040503050406030204" pitchFamily="18" charset="0"/>
                                  <a:ea typeface="Cambria Math" panose="02040503050406030204" pitchFamily="18" charset="0"/>
                                  <a:cs typeface="Times New Roman" panose="02020603050405020304" pitchFamily="18" charset="0"/>
                                </a:rPr>
                                <m:t>𝐵</m:t>
                              </m:r>
                            </m:sub>
                          </m:sSub>
                        </m:den>
                      </m:f>
                    </m:oMath>
                  </m:oMathPara>
                </a14:m>
                <a:endParaRPr lang="en-GB" sz="1900" dirty="0">
                  <a:latin typeface="Times New Roman" panose="02020603050405020304" pitchFamily="18" charset="0"/>
                  <a:cs typeface="Times New Roman" panose="02020603050405020304" pitchFamily="18" charset="0"/>
                </a:endParaRPr>
              </a:p>
              <a:p>
                <a:pPr marL="0" indent="0" algn="just">
                  <a:buNone/>
                </a:pPr>
                <a:r>
                  <a:rPr lang="en-GB" sz="1900" dirty="0">
                    <a:latin typeface="Times New Roman" panose="02020603050405020304" pitchFamily="18" charset="0"/>
                    <a:cs typeface="Times New Roman" panose="02020603050405020304" pitchFamily="18" charset="0"/>
                  </a:rPr>
                  <a:t>where, </a:t>
                </a:r>
              </a:p>
              <a:p>
                <a:pPr marL="0" indent="0" algn="just">
                  <a:buNone/>
                </a:pPr>
                <a:r>
                  <a:rPr lang="en-GB" sz="1900" dirty="0">
                    <a:latin typeface="Times New Roman" panose="02020603050405020304" pitchFamily="18" charset="0"/>
                    <a:cs typeface="Times New Roman" panose="02020603050405020304" pitchFamily="18" charset="0"/>
                  </a:rPr>
                  <a:t>T</a:t>
                </a:r>
                <a:r>
                  <a:rPr lang="en-GB" sz="1900" baseline="-25000" dirty="0">
                    <a:latin typeface="Times New Roman" panose="02020603050405020304" pitchFamily="18" charset="0"/>
                    <a:cs typeface="Times New Roman" panose="02020603050405020304" pitchFamily="18" charset="0"/>
                  </a:rPr>
                  <a:t>F</a:t>
                </a:r>
                <a:r>
                  <a:rPr lang="en-GB" sz="1900" dirty="0">
                    <a:latin typeface="Times New Roman" panose="02020603050405020304" pitchFamily="18" charset="0"/>
                    <a:cs typeface="Times New Roman" panose="02020603050405020304" pitchFamily="18" charset="0"/>
                  </a:rPr>
                  <a:t> = Frame Time Interval.</a:t>
                </a:r>
              </a:p>
              <a:p>
                <a:pPr marL="0" indent="0" algn="just">
                  <a:buNone/>
                </a:pPr>
                <a:r>
                  <a:rPr lang="en-GB" sz="1900" dirty="0">
                    <a:latin typeface="Times New Roman" panose="02020603050405020304" pitchFamily="18" charset="0"/>
                    <a:cs typeface="Times New Roman" panose="02020603050405020304" pitchFamily="18" charset="0"/>
                  </a:rPr>
                  <a:t>T</a:t>
                </a:r>
                <a:r>
                  <a:rPr lang="en-GB" sz="1900" baseline="-25000" dirty="0">
                    <a:latin typeface="Times New Roman" panose="02020603050405020304" pitchFamily="18" charset="0"/>
                    <a:cs typeface="Times New Roman" panose="02020603050405020304" pitchFamily="18" charset="0"/>
                  </a:rPr>
                  <a:t>B</a:t>
                </a:r>
                <a:r>
                  <a:rPr lang="en-GB" sz="1900" dirty="0">
                    <a:latin typeface="Times New Roman" panose="02020603050405020304" pitchFamily="18" charset="0"/>
                    <a:cs typeface="Times New Roman" panose="02020603050405020304" pitchFamily="18" charset="0"/>
                  </a:rPr>
                  <a:t> = Burst Time.</a:t>
                </a:r>
              </a:p>
              <a:p>
                <a:pPr marL="0" indent="0" algn="just">
                  <a:buNone/>
                </a:pPr>
                <a:r>
                  <a:rPr lang="en-GB" sz="1900" dirty="0">
                    <a:latin typeface="Times New Roman" panose="02020603050405020304" pitchFamily="18" charset="0"/>
                    <a:cs typeface="Times New Roman" panose="02020603050405020304" pitchFamily="18" charset="0"/>
                  </a:rPr>
                  <a:t>R</a:t>
                </a:r>
                <a:r>
                  <a:rPr lang="en-GB" sz="1900" baseline="-25000" dirty="0">
                    <a:latin typeface="Times New Roman" panose="02020603050405020304" pitchFamily="18" charset="0"/>
                    <a:cs typeface="Times New Roman" panose="02020603050405020304" pitchFamily="18" charset="0"/>
                  </a:rPr>
                  <a:t>b </a:t>
                </a:r>
                <a:r>
                  <a:rPr lang="en-GB" sz="1900" dirty="0">
                    <a:latin typeface="Times New Roman" panose="02020603050405020304" pitchFamily="18" charset="0"/>
                    <a:cs typeface="Times New Roman" panose="02020603050405020304" pitchFamily="18" charset="0"/>
                  </a:rPr>
                  <a:t>= Input Bit Rate.</a:t>
                </a:r>
              </a:p>
              <a:p>
                <a:pPr marL="0" indent="0" algn="just">
                  <a:buNone/>
                </a:pPr>
                <a:r>
                  <a:rPr lang="en-GB" sz="1900" dirty="0">
                    <a:latin typeface="Times New Roman" panose="02020603050405020304" pitchFamily="18" charset="0"/>
                    <a:cs typeface="Times New Roman" panose="02020603050405020304" pitchFamily="18" charset="0"/>
                  </a:rPr>
                  <a:t>M = Buffer Capacity.</a:t>
                </a:r>
              </a:p>
              <a:p>
                <a:pPr marL="0" indent="0" algn="just">
                  <a:buNone/>
                </a:pPr>
                <a:endParaRPr lang="en-GB" sz="1400" dirty="0">
                  <a:latin typeface="Kp-Regular"/>
                </a:endParaRPr>
              </a:p>
              <a:p>
                <a:pPr algn="just"/>
                <a:endParaRPr lang="en-GB" sz="2000" dirty="0">
                  <a:latin typeface="Times New Roman" panose="02020603050405020304" pitchFamily="18" charset="0"/>
                  <a:cs typeface="Times New Roman" panose="02020603050405020304" pitchFamily="18" charset="0"/>
                </a:endParaRPr>
              </a:p>
            </p:txBody>
          </p:sp>
        </mc:Choice>
        <mc:Fallback xmlns="">
          <p:sp>
            <p:nvSpPr>
              <p:cNvPr id="5" name="Content Placeholder 4">
                <a:extLst>
                  <a:ext uri="{FF2B5EF4-FFF2-40B4-BE49-F238E27FC236}">
                    <a16:creationId xmlns:a16="http://schemas.microsoft.com/office/drawing/2014/main" id="{718B08ED-B6CF-E1C7-F8AC-9D1216753293}"/>
                  </a:ext>
                </a:extLst>
              </p:cNvPr>
              <p:cNvSpPr>
                <a:spLocks noGrp="1" noRot="1" noChangeAspect="1" noMove="1" noResize="1" noEditPoints="1" noAdjustHandles="1" noChangeArrowheads="1" noChangeShapeType="1" noTextEdit="1"/>
              </p:cNvSpPr>
              <p:nvPr>
                <p:ph idx="1"/>
              </p:nvPr>
            </p:nvSpPr>
            <p:spPr>
              <a:xfrm>
                <a:off x="838200" y="1465006"/>
                <a:ext cx="6663813" cy="4940275"/>
              </a:xfrm>
              <a:blipFill>
                <a:blip r:embed="rId2"/>
                <a:stretch>
                  <a:fillRect l="-823" t="-2096" r="-732"/>
                </a:stretch>
              </a:blipFill>
            </p:spPr>
            <p:txBody>
              <a:bodyPr/>
              <a:lstStyle/>
              <a:p>
                <a:r>
                  <a:rPr lang="en-DE">
                    <a:noFill/>
                  </a:rPr>
                  <a:t> </a:t>
                </a:r>
              </a:p>
            </p:txBody>
          </p:sp>
        </mc:Fallback>
      </mc:AlternateContent>
      <p:sp>
        <p:nvSpPr>
          <p:cNvPr id="3" name="Slide Number Placeholder 2">
            <a:extLst>
              <a:ext uri="{FF2B5EF4-FFF2-40B4-BE49-F238E27FC236}">
                <a16:creationId xmlns:a16="http://schemas.microsoft.com/office/drawing/2014/main" id="{C0C7214D-B0F5-33D6-4D18-ADA0027B2449}"/>
              </a:ext>
            </a:extLst>
          </p:cNvPr>
          <p:cNvSpPr>
            <a:spLocks noGrp="1"/>
          </p:cNvSpPr>
          <p:nvPr>
            <p:ph type="sldNum" sz="quarter" idx="12"/>
          </p:nvPr>
        </p:nvSpPr>
        <p:spPr/>
        <p:txBody>
          <a:bodyPr/>
          <a:lstStyle/>
          <a:p>
            <a:fld id="{7379E986-F6E9-EA4D-B0C9-9ABE10BB32C6}" type="slidenum">
              <a:rPr lang="en-DE" smtClean="0"/>
              <a:t>12</a:t>
            </a:fld>
            <a:endParaRPr lang="en-DE"/>
          </a:p>
        </p:txBody>
      </p:sp>
      <p:pic>
        <p:nvPicPr>
          <p:cNvPr id="6" name="Picture 5">
            <a:extLst>
              <a:ext uri="{FF2B5EF4-FFF2-40B4-BE49-F238E27FC236}">
                <a16:creationId xmlns:a16="http://schemas.microsoft.com/office/drawing/2014/main" id="{002D5049-AC00-0DBD-EE30-F7770A3AF8C9}"/>
              </a:ext>
            </a:extLst>
          </p:cNvPr>
          <p:cNvPicPr>
            <a:picLocks noChangeAspect="1"/>
          </p:cNvPicPr>
          <p:nvPr/>
        </p:nvPicPr>
        <p:blipFill>
          <a:blip r:embed="rId3">
            <a:duotone>
              <a:prstClr val="black"/>
              <a:schemeClr val="accent1">
                <a:tint val="45000"/>
                <a:satMod val="400000"/>
              </a:schemeClr>
            </a:duotone>
          </a:blip>
          <a:stretch>
            <a:fillRect/>
          </a:stretch>
        </p:blipFill>
        <p:spPr>
          <a:xfrm>
            <a:off x="7502013" y="920823"/>
            <a:ext cx="4539737" cy="5311519"/>
          </a:xfrm>
          <a:prstGeom prst="rect">
            <a:avLst/>
          </a:prstGeom>
          <a:ln>
            <a:solidFill>
              <a:schemeClr val="tx1"/>
            </a:solidFill>
          </a:ln>
        </p:spPr>
      </p:pic>
      <p:sp>
        <p:nvSpPr>
          <p:cNvPr id="7" name="Rectangle 6">
            <a:extLst>
              <a:ext uri="{FF2B5EF4-FFF2-40B4-BE49-F238E27FC236}">
                <a16:creationId xmlns:a16="http://schemas.microsoft.com/office/drawing/2014/main" id="{EAED2D33-DFA9-3FE2-0528-1322DA001CC4}"/>
              </a:ext>
            </a:extLst>
          </p:cNvPr>
          <p:cNvSpPr/>
          <p:nvPr/>
        </p:nvSpPr>
        <p:spPr>
          <a:xfrm>
            <a:off x="3116826" y="4011561"/>
            <a:ext cx="2536722" cy="78658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TextBox 7">
            <a:extLst>
              <a:ext uri="{FF2B5EF4-FFF2-40B4-BE49-F238E27FC236}">
                <a16:creationId xmlns:a16="http://schemas.microsoft.com/office/drawing/2014/main" id="{FD0C6DBA-3B7E-CE01-DCBE-6DCFE6BCEDEC}"/>
              </a:ext>
            </a:extLst>
          </p:cNvPr>
          <p:cNvSpPr txBox="1"/>
          <p:nvPr/>
        </p:nvSpPr>
        <p:spPr>
          <a:xfrm>
            <a:off x="7754107" y="6221512"/>
            <a:ext cx="4287643" cy="307777"/>
          </a:xfrm>
          <a:prstGeom prst="rect">
            <a:avLst/>
          </a:prstGeom>
          <a:noFill/>
        </p:spPr>
        <p:txBody>
          <a:bodyPr wrap="square" rtlCol="0">
            <a:spAutoFit/>
          </a:bodyPr>
          <a:lstStyle/>
          <a:p>
            <a:pPr algn="ctr"/>
            <a:r>
              <a:rPr lang="en-GB" sz="1400" i="1" dirty="0">
                <a:latin typeface="Times New Roman" panose="02020603050405020304" pitchFamily="18" charset="0"/>
                <a:cs typeface="Times New Roman" panose="02020603050405020304" pitchFamily="18" charset="0"/>
              </a:rPr>
              <a:t>Fig. 4: Burst Synchronization in TDMA</a:t>
            </a:r>
            <a:endParaRPr lang="en-DE" sz="1400" i="1" dirty="0">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25096064-56E2-E202-8C78-08F9DEA01740}"/>
              </a:ext>
            </a:extLst>
          </p:cNvPr>
          <p:cNvGrpSpPr>
            <a:grpSpLocks/>
          </p:cNvGrpSpPr>
          <p:nvPr/>
        </p:nvGrpSpPr>
        <p:grpSpPr bwMode="auto">
          <a:xfrm>
            <a:off x="8377097" y="36128"/>
            <a:ext cx="3581355" cy="954161"/>
            <a:chOff x="0" y="0"/>
            <a:chExt cx="58184" cy="17828"/>
          </a:xfrm>
        </p:grpSpPr>
        <p:sp>
          <p:nvSpPr>
            <p:cNvPr id="9" name="Rectangle 8">
              <a:extLst>
                <a:ext uri="{FF2B5EF4-FFF2-40B4-BE49-F238E27FC236}">
                  <a16:creationId xmlns:a16="http://schemas.microsoft.com/office/drawing/2014/main" id="{886DA367-B291-1D0D-3889-39BD15B259F0}"/>
                </a:ext>
              </a:extLst>
            </p:cNvPr>
            <p:cNvSpPr>
              <a:spLocks noChangeArrowheads="1"/>
            </p:cNvSpPr>
            <p:nvPr/>
          </p:nvSpPr>
          <p:spPr bwMode="auto">
            <a:xfrm>
              <a:off x="57619" y="10472"/>
              <a:ext cx="458"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sp>
          <p:nvSpPr>
            <p:cNvPr id="10" name="Rectangle 9">
              <a:extLst>
                <a:ext uri="{FF2B5EF4-FFF2-40B4-BE49-F238E27FC236}">
                  <a16:creationId xmlns:a16="http://schemas.microsoft.com/office/drawing/2014/main" id="{348E6AF5-8CE1-3847-FDDD-2865C4A33C3E}"/>
                </a:ext>
              </a:extLst>
            </p:cNvPr>
            <p:cNvSpPr>
              <a:spLocks noChangeArrowheads="1"/>
            </p:cNvSpPr>
            <p:nvPr/>
          </p:nvSpPr>
          <p:spPr bwMode="auto">
            <a:xfrm>
              <a:off x="57726" y="12331"/>
              <a:ext cx="458" cy="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pic>
          <p:nvPicPr>
            <p:cNvPr id="11" name="Picture 10">
              <a:extLst>
                <a:ext uri="{FF2B5EF4-FFF2-40B4-BE49-F238E27FC236}">
                  <a16:creationId xmlns:a16="http://schemas.microsoft.com/office/drawing/2014/main" id="{203ABCD7-98E9-E156-2C09-6EABA18DC7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69" y="0"/>
              <a:ext cx="24038" cy="11614"/>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11">
              <a:extLst>
                <a:ext uri="{FF2B5EF4-FFF2-40B4-BE49-F238E27FC236}">
                  <a16:creationId xmlns:a16="http://schemas.microsoft.com/office/drawing/2014/main" id="{54D15F8E-C29B-FA26-31F5-41F1E4B59A72}"/>
                </a:ext>
              </a:extLst>
            </p:cNvPr>
            <p:cNvSpPr>
              <a:spLocks/>
            </p:cNvSpPr>
            <p:nvPr/>
          </p:nvSpPr>
          <p:spPr bwMode="auto">
            <a:xfrm>
              <a:off x="3" y="13093"/>
              <a:ext cx="57594" cy="108"/>
            </a:xfrm>
            <a:custGeom>
              <a:avLst/>
              <a:gdLst>
                <a:gd name="T0" fmla="*/ 2879725 w 5759450"/>
                <a:gd name="T1" fmla="*/ 0 h 10795"/>
                <a:gd name="T2" fmla="*/ 4470146 w 5759450"/>
                <a:gd name="T3" fmla="*/ 0 h 10795"/>
                <a:gd name="T4" fmla="*/ 5759450 w 5759450"/>
                <a:gd name="T5" fmla="*/ 2413 h 10795"/>
                <a:gd name="T6" fmla="*/ 5759450 w 5759450"/>
                <a:gd name="T7" fmla="*/ 5334 h 10795"/>
                <a:gd name="T8" fmla="*/ 5759450 w 5759450"/>
                <a:gd name="T9" fmla="*/ 8382 h 10795"/>
                <a:gd name="T10" fmla="*/ 4470146 w 5759450"/>
                <a:gd name="T11" fmla="*/ 10795 h 10795"/>
                <a:gd name="T12" fmla="*/ 2879725 w 5759450"/>
                <a:gd name="T13" fmla="*/ 10795 h 10795"/>
                <a:gd name="T14" fmla="*/ 1289304 w 5759450"/>
                <a:gd name="T15" fmla="*/ 10795 h 10795"/>
                <a:gd name="T16" fmla="*/ 0 w 5759450"/>
                <a:gd name="T17" fmla="*/ 8382 h 10795"/>
                <a:gd name="T18" fmla="*/ 0 w 5759450"/>
                <a:gd name="T19" fmla="*/ 5334 h 10795"/>
                <a:gd name="T20" fmla="*/ 0 w 5759450"/>
                <a:gd name="T21" fmla="*/ 2413 h 10795"/>
                <a:gd name="T22" fmla="*/ 1289304 w 5759450"/>
                <a:gd name="T23" fmla="*/ 0 h 10795"/>
                <a:gd name="T24" fmla="*/ 2879725 w 5759450"/>
                <a:gd name="T25" fmla="*/ 0 h 10795"/>
                <a:gd name="T26" fmla="*/ 0 w 5759450"/>
                <a:gd name="T27" fmla="*/ 0 h 10795"/>
                <a:gd name="T28" fmla="*/ 5759450 w 5759450"/>
                <a:gd name="T29" fmla="*/ 10795 h 10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5759450" h="10795">
                  <a:moveTo>
                    <a:pt x="2879725" y="0"/>
                  </a:moveTo>
                  <a:cubicBezTo>
                    <a:pt x="4470146" y="0"/>
                    <a:pt x="5759450" y="2413"/>
                    <a:pt x="5759450" y="5334"/>
                  </a:cubicBezTo>
                  <a:cubicBezTo>
                    <a:pt x="5759450" y="8382"/>
                    <a:pt x="4470146" y="10795"/>
                    <a:pt x="2879725" y="10795"/>
                  </a:cubicBezTo>
                  <a:cubicBezTo>
                    <a:pt x="1289304" y="10795"/>
                    <a:pt x="0" y="8382"/>
                    <a:pt x="0" y="5334"/>
                  </a:cubicBezTo>
                  <a:cubicBezTo>
                    <a:pt x="0" y="2413"/>
                    <a:pt x="1289304" y="0"/>
                    <a:pt x="2879725" y="0"/>
                  </a:cubicBezTo>
                  <a:close/>
                </a:path>
              </a:pathLst>
            </a:custGeom>
            <a:solidFill>
              <a:srgbClr val="4F81BD"/>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US"/>
            </a:p>
          </p:txBody>
        </p:sp>
        <p:sp>
          <p:nvSpPr>
            <p:cNvPr id="19" name="Rectangle 18">
              <a:extLst>
                <a:ext uri="{FF2B5EF4-FFF2-40B4-BE49-F238E27FC236}">
                  <a16:creationId xmlns:a16="http://schemas.microsoft.com/office/drawing/2014/main" id="{8C174DA7-5041-7487-15D0-8227BC9518F2}"/>
                </a:ext>
              </a:extLst>
            </p:cNvPr>
            <p:cNvSpPr>
              <a:spLocks noChangeArrowheads="1"/>
            </p:cNvSpPr>
            <p:nvPr/>
          </p:nvSpPr>
          <p:spPr bwMode="auto">
            <a:xfrm>
              <a:off x="0" y="14050"/>
              <a:ext cx="838" cy="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2200">
                  <a:solidFill>
                    <a:srgbClr val="000000"/>
                  </a:solidFill>
                  <a:effectLst/>
                  <a:latin typeface="Calibri" panose="020F0502020204030204" pitchFamily="34" charset="0"/>
                  <a:ea typeface="Calibri" panose="020F0502020204030204" pitchFamily="34" charset="0"/>
                </a:rPr>
                <a:t> </a:t>
              </a:r>
              <a:endParaRPr lang="en-US" sz="12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2296081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8FA6-B0A5-AB4F-A462-52D5462521F9}"/>
              </a:ext>
            </a:extLst>
          </p:cNvPr>
          <p:cNvSpPr>
            <a:spLocks noGrp="1"/>
          </p:cNvSpPr>
          <p:nvPr>
            <p:ph type="title"/>
          </p:nvPr>
        </p:nvSpPr>
        <p:spPr>
          <a:xfrm>
            <a:off x="646111" y="452718"/>
            <a:ext cx="10707689" cy="1278925"/>
          </a:xfrm>
        </p:spPr>
        <p:txBody>
          <a:bodyPr>
            <a:noAutofit/>
          </a:bodyPr>
          <a:lstStyle/>
          <a:p>
            <a:r>
              <a:rPr lang="en-GB" dirty="0">
                <a:latin typeface="Times New Roman" panose="02020603050405020304" pitchFamily="18" charset="0"/>
                <a:cs typeface="Times New Roman" panose="02020603050405020304" pitchFamily="18" charset="0"/>
              </a:rPr>
              <a:t>Basic equipment units in a TDMA </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ground station</a:t>
            </a:r>
            <a:endParaRPr lang="en-DE"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718B08ED-B6CF-E1C7-F8AC-9D1216753293}"/>
              </a:ext>
            </a:extLst>
          </p:cNvPr>
          <p:cNvSpPr>
            <a:spLocks noGrp="1"/>
          </p:cNvSpPr>
          <p:nvPr>
            <p:ph idx="1"/>
          </p:nvPr>
        </p:nvSpPr>
        <p:spPr>
          <a:xfrm>
            <a:off x="838200" y="1731644"/>
            <a:ext cx="6520197" cy="4673638"/>
          </a:xfrm>
        </p:spPr>
        <p:txBody>
          <a:bodyPr>
            <a:normAutofit/>
          </a:bodyPr>
          <a:lstStyle/>
          <a:p>
            <a:pPr algn="just">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Digital traffic from terrestrial links entering Earth Station A is directed to destination stations labelled B, C, and X.</a:t>
            </a:r>
          </a:p>
          <a:p>
            <a:pPr algn="just">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TIMs convert incoming continuous-bit-rate signals into intermittent-burst-rate mode.</a:t>
            </a:r>
          </a:p>
          <a:p>
            <a:pPr algn="just">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Undergo time-division multiplexing in the time-division multiplexer(MUX).</a:t>
            </a:r>
          </a:p>
          <a:p>
            <a:pPr algn="just">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Preamble- time slots at the start of each burst for transmitting timing and synchronizing information.</a:t>
            </a:r>
          </a:p>
          <a:p>
            <a:pPr algn="just">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Entire burst is employed to phase modulate the radio frequency (RF) carrier and then transmit. </a:t>
            </a:r>
          </a:p>
          <a:p>
            <a:pPr algn="just">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At reception, the RF carrier undergoes conversion to an intermediate frequency (IF) before demodulation</a:t>
            </a:r>
          </a:p>
          <a:p>
            <a:pPr algn="just">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Dedicated preamble detector supplies timing details for both the transmitter and receiver</a:t>
            </a:r>
            <a:endParaRPr lang="en-GB" sz="1400" dirty="0">
              <a:latin typeface="Kp-Regular"/>
            </a:endParaRPr>
          </a:p>
          <a:p>
            <a:pPr marL="0" indent="0" algn="just">
              <a:buNone/>
            </a:pPr>
            <a:endParaRPr lang="en-GB" sz="20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0C7214D-B0F5-33D6-4D18-ADA0027B2449}"/>
              </a:ext>
            </a:extLst>
          </p:cNvPr>
          <p:cNvSpPr>
            <a:spLocks noGrp="1"/>
          </p:cNvSpPr>
          <p:nvPr>
            <p:ph type="sldNum" sz="quarter" idx="12"/>
          </p:nvPr>
        </p:nvSpPr>
        <p:spPr/>
        <p:txBody>
          <a:bodyPr/>
          <a:lstStyle/>
          <a:p>
            <a:fld id="{7379E986-F6E9-EA4D-B0C9-9ABE10BB32C6}" type="slidenum">
              <a:rPr lang="en-DE" smtClean="0"/>
              <a:t>13</a:t>
            </a:fld>
            <a:endParaRPr lang="en-DE"/>
          </a:p>
        </p:txBody>
      </p:sp>
      <p:sp>
        <p:nvSpPr>
          <p:cNvPr id="8" name="TextBox 7">
            <a:extLst>
              <a:ext uri="{FF2B5EF4-FFF2-40B4-BE49-F238E27FC236}">
                <a16:creationId xmlns:a16="http://schemas.microsoft.com/office/drawing/2014/main" id="{FD0C6DBA-3B7E-CE01-DCBE-6DCFE6BCEDEC}"/>
              </a:ext>
            </a:extLst>
          </p:cNvPr>
          <p:cNvSpPr txBox="1"/>
          <p:nvPr/>
        </p:nvSpPr>
        <p:spPr>
          <a:xfrm>
            <a:off x="7556251" y="6175778"/>
            <a:ext cx="4287643" cy="523220"/>
          </a:xfrm>
          <a:prstGeom prst="rect">
            <a:avLst/>
          </a:prstGeom>
          <a:noFill/>
        </p:spPr>
        <p:txBody>
          <a:bodyPr wrap="square" rtlCol="0">
            <a:spAutoFit/>
          </a:bodyPr>
          <a:lstStyle/>
          <a:p>
            <a:pPr algn="ctr"/>
            <a:r>
              <a:rPr lang="en-GB" sz="1400" i="1" dirty="0">
                <a:latin typeface="Times New Roman" panose="02020603050405020304" pitchFamily="18" charset="0"/>
                <a:cs typeface="Times New Roman" panose="02020603050405020304" pitchFamily="18" charset="0"/>
              </a:rPr>
              <a:t>Figure 5: Basic Equipment units in a TDMA ground station.</a:t>
            </a:r>
            <a:endParaRPr lang="en-DE" sz="1400" i="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240D969-8874-5530-73E1-1A1EC24822A4}"/>
              </a:ext>
            </a:extLst>
          </p:cNvPr>
          <p:cNvPicPr>
            <a:picLocks noChangeAspect="1"/>
          </p:cNvPicPr>
          <p:nvPr/>
        </p:nvPicPr>
        <p:blipFill>
          <a:blip r:embed="rId2">
            <a:duotone>
              <a:prstClr val="black"/>
              <a:schemeClr val="accent1">
                <a:tint val="45000"/>
                <a:satMod val="400000"/>
              </a:schemeClr>
            </a:duotone>
          </a:blip>
          <a:stretch>
            <a:fillRect/>
          </a:stretch>
        </p:blipFill>
        <p:spPr>
          <a:xfrm>
            <a:off x="7358397" y="1074301"/>
            <a:ext cx="4683353" cy="5106885"/>
          </a:xfrm>
          <a:prstGeom prst="rect">
            <a:avLst/>
          </a:prstGeom>
          <a:ln>
            <a:solidFill>
              <a:schemeClr val="tx1"/>
            </a:solidFill>
          </a:ln>
        </p:spPr>
      </p:pic>
      <p:grpSp>
        <p:nvGrpSpPr>
          <p:cNvPr id="4" name="Group 3">
            <a:extLst>
              <a:ext uri="{FF2B5EF4-FFF2-40B4-BE49-F238E27FC236}">
                <a16:creationId xmlns:a16="http://schemas.microsoft.com/office/drawing/2014/main" id="{8CE98B51-5A39-4CF1-E383-34301C4AB943}"/>
              </a:ext>
            </a:extLst>
          </p:cNvPr>
          <p:cNvGrpSpPr>
            <a:grpSpLocks/>
          </p:cNvGrpSpPr>
          <p:nvPr/>
        </p:nvGrpSpPr>
        <p:grpSpPr bwMode="auto">
          <a:xfrm>
            <a:off x="8377097" y="36128"/>
            <a:ext cx="3581355" cy="954161"/>
            <a:chOff x="0" y="0"/>
            <a:chExt cx="58184" cy="17828"/>
          </a:xfrm>
        </p:grpSpPr>
        <p:sp>
          <p:nvSpPr>
            <p:cNvPr id="6" name="Rectangle 5">
              <a:extLst>
                <a:ext uri="{FF2B5EF4-FFF2-40B4-BE49-F238E27FC236}">
                  <a16:creationId xmlns:a16="http://schemas.microsoft.com/office/drawing/2014/main" id="{BBCD5E41-7BDF-1DC9-3C29-588B2AC7D7DB}"/>
                </a:ext>
              </a:extLst>
            </p:cNvPr>
            <p:cNvSpPr>
              <a:spLocks noChangeArrowheads="1"/>
            </p:cNvSpPr>
            <p:nvPr/>
          </p:nvSpPr>
          <p:spPr bwMode="auto">
            <a:xfrm>
              <a:off x="57619" y="10472"/>
              <a:ext cx="458"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sp>
          <p:nvSpPr>
            <p:cNvPr id="7" name="Rectangle 6">
              <a:extLst>
                <a:ext uri="{FF2B5EF4-FFF2-40B4-BE49-F238E27FC236}">
                  <a16:creationId xmlns:a16="http://schemas.microsoft.com/office/drawing/2014/main" id="{E653F52D-09CC-A871-3A13-16311953BC89}"/>
                </a:ext>
              </a:extLst>
            </p:cNvPr>
            <p:cNvSpPr>
              <a:spLocks noChangeArrowheads="1"/>
            </p:cNvSpPr>
            <p:nvPr/>
          </p:nvSpPr>
          <p:spPr bwMode="auto">
            <a:xfrm>
              <a:off x="57726" y="12331"/>
              <a:ext cx="458" cy="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pic>
          <p:nvPicPr>
            <p:cNvPr id="10" name="Picture 9">
              <a:extLst>
                <a:ext uri="{FF2B5EF4-FFF2-40B4-BE49-F238E27FC236}">
                  <a16:creationId xmlns:a16="http://schemas.microsoft.com/office/drawing/2014/main" id="{2C8FB210-DAE0-1953-B421-C19B82494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69" y="0"/>
              <a:ext cx="24038" cy="11614"/>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11">
              <a:extLst>
                <a:ext uri="{FF2B5EF4-FFF2-40B4-BE49-F238E27FC236}">
                  <a16:creationId xmlns:a16="http://schemas.microsoft.com/office/drawing/2014/main" id="{33EDED2C-5188-E38B-77E4-68A78C31FF77}"/>
                </a:ext>
              </a:extLst>
            </p:cNvPr>
            <p:cNvSpPr>
              <a:spLocks/>
            </p:cNvSpPr>
            <p:nvPr/>
          </p:nvSpPr>
          <p:spPr bwMode="auto">
            <a:xfrm>
              <a:off x="3" y="13093"/>
              <a:ext cx="57594" cy="108"/>
            </a:xfrm>
            <a:custGeom>
              <a:avLst/>
              <a:gdLst>
                <a:gd name="T0" fmla="*/ 2879725 w 5759450"/>
                <a:gd name="T1" fmla="*/ 0 h 10795"/>
                <a:gd name="T2" fmla="*/ 4470146 w 5759450"/>
                <a:gd name="T3" fmla="*/ 0 h 10795"/>
                <a:gd name="T4" fmla="*/ 5759450 w 5759450"/>
                <a:gd name="T5" fmla="*/ 2413 h 10795"/>
                <a:gd name="T6" fmla="*/ 5759450 w 5759450"/>
                <a:gd name="T7" fmla="*/ 5334 h 10795"/>
                <a:gd name="T8" fmla="*/ 5759450 w 5759450"/>
                <a:gd name="T9" fmla="*/ 8382 h 10795"/>
                <a:gd name="T10" fmla="*/ 4470146 w 5759450"/>
                <a:gd name="T11" fmla="*/ 10795 h 10795"/>
                <a:gd name="T12" fmla="*/ 2879725 w 5759450"/>
                <a:gd name="T13" fmla="*/ 10795 h 10795"/>
                <a:gd name="T14" fmla="*/ 1289304 w 5759450"/>
                <a:gd name="T15" fmla="*/ 10795 h 10795"/>
                <a:gd name="T16" fmla="*/ 0 w 5759450"/>
                <a:gd name="T17" fmla="*/ 8382 h 10795"/>
                <a:gd name="T18" fmla="*/ 0 w 5759450"/>
                <a:gd name="T19" fmla="*/ 5334 h 10795"/>
                <a:gd name="T20" fmla="*/ 0 w 5759450"/>
                <a:gd name="T21" fmla="*/ 2413 h 10795"/>
                <a:gd name="T22" fmla="*/ 1289304 w 5759450"/>
                <a:gd name="T23" fmla="*/ 0 h 10795"/>
                <a:gd name="T24" fmla="*/ 2879725 w 5759450"/>
                <a:gd name="T25" fmla="*/ 0 h 10795"/>
                <a:gd name="T26" fmla="*/ 0 w 5759450"/>
                <a:gd name="T27" fmla="*/ 0 h 10795"/>
                <a:gd name="T28" fmla="*/ 5759450 w 5759450"/>
                <a:gd name="T29" fmla="*/ 10795 h 10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5759450" h="10795">
                  <a:moveTo>
                    <a:pt x="2879725" y="0"/>
                  </a:moveTo>
                  <a:cubicBezTo>
                    <a:pt x="4470146" y="0"/>
                    <a:pt x="5759450" y="2413"/>
                    <a:pt x="5759450" y="5334"/>
                  </a:cubicBezTo>
                  <a:cubicBezTo>
                    <a:pt x="5759450" y="8382"/>
                    <a:pt x="4470146" y="10795"/>
                    <a:pt x="2879725" y="10795"/>
                  </a:cubicBezTo>
                  <a:cubicBezTo>
                    <a:pt x="1289304" y="10795"/>
                    <a:pt x="0" y="8382"/>
                    <a:pt x="0" y="5334"/>
                  </a:cubicBezTo>
                  <a:cubicBezTo>
                    <a:pt x="0" y="2413"/>
                    <a:pt x="1289304" y="0"/>
                    <a:pt x="2879725" y="0"/>
                  </a:cubicBezTo>
                  <a:close/>
                </a:path>
              </a:pathLst>
            </a:custGeom>
            <a:solidFill>
              <a:srgbClr val="4F81BD"/>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US"/>
            </a:p>
          </p:txBody>
        </p:sp>
        <p:sp>
          <p:nvSpPr>
            <p:cNvPr id="18" name="Rectangle 17">
              <a:extLst>
                <a:ext uri="{FF2B5EF4-FFF2-40B4-BE49-F238E27FC236}">
                  <a16:creationId xmlns:a16="http://schemas.microsoft.com/office/drawing/2014/main" id="{A0B0264A-B857-7662-0845-7893FAF52BF3}"/>
                </a:ext>
              </a:extLst>
            </p:cNvPr>
            <p:cNvSpPr>
              <a:spLocks noChangeArrowheads="1"/>
            </p:cNvSpPr>
            <p:nvPr/>
          </p:nvSpPr>
          <p:spPr bwMode="auto">
            <a:xfrm>
              <a:off x="0" y="14050"/>
              <a:ext cx="838" cy="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2200">
                  <a:solidFill>
                    <a:srgbClr val="000000"/>
                  </a:solidFill>
                  <a:effectLst/>
                  <a:latin typeface="Calibri" panose="020F0502020204030204" pitchFamily="34" charset="0"/>
                  <a:ea typeface="Calibri" panose="020F0502020204030204" pitchFamily="34" charset="0"/>
                </a:rPr>
                <a:t> </a:t>
              </a:r>
              <a:endParaRPr lang="en-US" sz="12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100263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249FA-D5E7-CF40-BA81-55ADA24500FE}"/>
              </a:ext>
            </a:extLst>
          </p:cNvPr>
          <p:cNvSpPr>
            <a:spLocks noGrp="1"/>
          </p:cNvSpPr>
          <p:nvPr>
            <p:ph type="title"/>
          </p:nvPr>
        </p:nvSpPr>
        <p:spPr>
          <a:xfrm>
            <a:off x="838200" y="335628"/>
            <a:ext cx="10515600" cy="780573"/>
          </a:xfrm>
        </p:spPr>
        <p:txBody>
          <a:bodyPr/>
          <a:lstStyle/>
          <a:p>
            <a:r>
              <a:rPr lang="en-GB">
                <a:latin typeface="Times New Roman" panose="02020603050405020304" pitchFamily="18" charset="0"/>
                <a:cs typeface="Times New Roman" panose="02020603050405020304" pitchFamily="18" charset="0"/>
              </a:rPr>
              <a:t>Frame and Burst Format</a:t>
            </a:r>
            <a:endParaRPr lang="en-DE"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BB09C6AB-191B-7871-924A-DF13500631F0}"/>
              </a:ext>
            </a:extLst>
          </p:cNvPr>
          <p:cNvSpPr>
            <a:spLocks noGrp="1"/>
          </p:cNvSpPr>
          <p:nvPr>
            <p:ph type="sldNum" sz="quarter" idx="12"/>
          </p:nvPr>
        </p:nvSpPr>
        <p:spPr/>
        <p:txBody>
          <a:bodyPr/>
          <a:lstStyle/>
          <a:p>
            <a:fld id="{7379E986-F6E9-EA4D-B0C9-9ABE10BB32C6}" type="slidenum">
              <a:rPr lang="en-DE" smtClean="0"/>
              <a:t>14</a:t>
            </a:fld>
            <a:endParaRPr lang="en-DE"/>
          </a:p>
        </p:txBody>
      </p:sp>
      <p:sp>
        <p:nvSpPr>
          <p:cNvPr id="4" name="TextBox 3">
            <a:extLst>
              <a:ext uri="{FF2B5EF4-FFF2-40B4-BE49-F238E27FC236}">
                <a16:creationId xmlns:a16="http://schemas.microsoft.com/office/drawing/2014/main" id="{5CDFB30B-C73F-C770-91FB-F02590C4572A}"/>
              </a:ext>
            </a:extLst>
          </p:cNvPr>
          <p:cNvSpPr txBox="1"/>
          <p:nvPr/>
        </p:nvSpPr>
        <p:spPr>
          <a:xfrm>
            <a:off x="838200" y="1346930"/>
            <a:ext cx="5080782" cy="5355312"/>
          </a:xfrm>
          <a:prstGeom prst="rect">
            <a:avLst/>
          </a:prstGeom>
          <a:noFill/>
        </p:spPr>
        <p:txBody>
          <a:bodyPr wrap="square">
            <a:spAutoFit/>
          </a:bodyPr>
          <a:lstStyle/>
          <a:p>
            <a:pPr algn="just">
              <a:buFont typeface="Wingdings" panose="05000000000000000000" pitchFamily="2" charset="2"/>
              <a:buChar char="q"/>
            </a:pPr>
            <a:r>
              <a:rPr lang="en-GB" sz="1800" b="1" dirty="0">
                <a:latin typeface="Times New Roman" panose="02020603050405020304" pitchFamily="18" charset="0"/>
                <a:cs typeface="Times New Roman" panose="02020603050405020304" pitchFamily="18" charset="0"/>
              </a:rPr>
              <a:t>Types of Burst</a:t>
            </a:r>
          </a:p>
          <a:p>
            <a:pPr marL="742950" lvl="1" indent="-285750" algn="just">
              <a:buFont typeface="Arial" panose="020B0604020202020204" pitchFamily="34" charset="0"/>
              <a:buChar char="•"/>
            </a:pPr>
            <a:r>
              <a:rPr lang="en-GB" b="1" dirty="0">
                <a:latin typeface="Times New Roman" panose="02020603050405020304" pitchFamily="18" charset="0"/>
                <a:cs typeface="Times New Roman" panose="02020603050405020304" pitchFamily="18" charset="0"/>
              </a:rPr>
              <a:t>Reference Burst: </a:t>
            </a:r>
            <a:r>
              <a:rPr lang="en-GB" dirty="0">
                <a:latin typeface="Times New Roman" panose="02020603050405020304" pitchFamily="18" charset="0"/>
                <a:cs typeface="Times New Roman" panose="02020603050405020304" pitchFamily="18" charset="0"/>
              </a:rPr>
              <a:t>At the start of each frame to supply timing details for acquiring and synchronizing bursts.</a:t>
            </a:r>
          </a:p>
          <a:p>
            <a:pPr marL="742950" lvl="1" indent="-285750" algn="just">
              <a:buFont typeface="Arial" panose="020B0604020202020204" pitchFamily="34" charset="0"/>
              <a:buChar char="•"/>
            </a:pPr>
            <a:r>
              <a:rPr lang="en-GB" b="1" dirty="0">
                <a:latin typeface="Times New Roman" panose="02020603050405020304" pitchFamily="18" charset="0"/>
                <a:cs typeface="Times New Roman" panose="02020603050405020304" pitchFamily="18" charset="0"/>
              </a:rPr>
              <a:t>Traffic Burst: </a:t>
            </a:r>
            <a:r>
              <a:rPr lang="en-GB" dirty="0">
                <a:latin typeface="Times New Roman" panose="02020603050405020304" pitchFamily="18" charset="0"/>
                <a:cs typeface="Times New Roman" panose="02020603050405020304" pitchFamily="18" charset="0"/>
              </a:rPr>
              <a:t>consists of time slots for the Preamble, actual traffic data, and the Postamble.</a:t>
            </a:r>
          </a:p>
          <a:p>
            <a:pPr algn="just">
              <a:buFont typeface="Wingdings" panose="05000000000000000000" pitchFamily="2" charset="2"/>
              <a:buChar char="q"/>
            </a:pPr>
            <a:r>
              <a:rPr lang="en-GB" sz="1800" b="1" dirty="0">
                <a:latin typeface="Times New Roman" panose="02020603050405020304" pitchFamily="18" charset="0"/>
                <a:cs typeface="Times New Roman" panose="02020603050405020304" pitchFamily="18" charset="0"/>
              </a:rPr>
              <a:t>Guard time (G):</a:t>
            </a:r>
            <a:r>
              <a:rPr lang="en-GB" sz="1800" dirty="0">
                <a:latin typeface="Times New Roman" panose="02020603050405020304" pitchFamily="18" charset="0"/>
                <a:cs typeface="Times New Roman" panose="02020603050405020304" pitchFamily="18" charset="0"/>
              </a:rPr>
              <a:t>To avoid overlap between bursts.</a:t>
            </a:r>
          </a:p>
          <a:p>
            <a:pPr algn="just">
              <a:buFont typeface="Wingdings" panose="05000000000000000000" pitchFamily="2" charset="2"/>
              <a:buChar char="q"/>
            </a:pPr>
            <a:r>
              <a:rPr lang="en-GB" sz="1800" b="1" dirty="0">
                <a:latin typeface="Times New Roman" panose="02020603050405020304" pitchFamily="18" charset="0"/>
                <a:cs typeface="Times New Roman" panose="02020603050405020304" pitchFamily="18" charset="0"/>
              </a:rPr>
              <a:t>Carrier and bit-timing recovery (CBR): </a:t>
            </a:r>
            <a:r>
              <a:rPr lang="en-GB" sz="1800" dirty="0">
                <a:latin typeface="Times New Roman" panose="02020603050405020304" pitchFamily="18" charset="0"/>
                <a:cs typeface="Times New Roman" panose="02020603050405020304" pitchFamily="18" charset="0"/>
              </a:rPr>
              <a:t>for the recovery of a coherent carrier signal from the burst.</a:t>
            </a:r>
          </a:p>
          <a:p>
            <a:pPr algn="just">
              <a:buFont typeface="Wingdings" panose="05000000000000000000" pitchFamily="2" charset="2"/>
              <a:buChar char="q"/>
            </a:pPr>
            <a:r>
              <a:rPr lang="en-GB" sz="1800" b="1" dirty="0">
                <a:latin typeface="Times New Roman" panose="02020603050405020304" pitchFamily="18" charset="0"/>
                <a:cs typeface="Times New Roman" panose="02020603050405020304" pitchFamily="18" charset="0"/>
              </a:rPr>
              <a:t>BCW (Burst Code Word): </a:t>
            </a:r>
            <a:r>
              <a:rPr lang="en-GB" sz="1800" dirty="0">
                <a:latin typeface="Times New Roman" panose="02020603050405020304" pitchFamily="18" charset="0"/>
                <a:cs typeface="Times New Roman" panose="02020603050405020304" pitchFamily="18" charset="0"/>
              </a:rPr>
              <a:t>for burst-timing purposes and identify whether it is a reference burst or traffic burst.</a:t>
            </a:r>
          </a:p>
          <a:p>
            <a:pPr algn="just">
              <a:buFont typeface="Wingdings" panose="05000000000000000000" pitchFamily="2" charset="2"/>
              <a:buChar char="q"/>
            </a:pPr>
            <a:r>
              <a:rPr lang="en-GB" sz="1800" b="1" dirty="0">
                <a:latin typeface="Times New Roman" panose="02020603050405020304" pitchFamily="18" charset="0"/>
                <a:cs typeface="Times New Roman" panose="02020603050405020304" pitchFamily="18" charset="0"/>
              </a:rPr>
              <a:t>SIC (Station Identification code): </a:t>
            </a:r>
            <a:r>
              <a:rPr lang="en-GB" sz="1800" dirty="0">
                <a:latin typeface="Times New Roman" panose="02020603050405020304" pitchFamily="18" charset="0"/>
                <a:cs typeface="Times New Roman" panose="02020603050405020304" pitchFamily="18" charset="0"/>
              </a:rPr>
              <a:t>used to identify the transmitting station.</a:t>
            </a:r>
          </a:p>
          <a:p>
            <a:pPr algn="just">
              <a:buFont typeface="Wingdings" panose="05000000000000000000" pitchFamily="2" charset="2"/>
              <a:buChar char="q"/>
            </a:pPr>
            <a:r>
              <a:rPr lang="en-GB" b="1" dirty="0" err="1">
                <a:latin typeface="Times New Roman" panose="02020603050405020304" pitchFamily="18" charset="0"/>
                <a:cs typeface="Times New Roman" panose="02020603050405020304" pitchFamily="18" charset="0"/>
              </a:rPr>
              <a:t>O</a:t>
            </a:r>
            <a:r>
              <a:rPr lang="en-GB" sz="1800" b="1" dirty="0" err="1">
                <a:latin typeface="Times New Roman" panose="02020603050405020304" pitchFamily="18" charset="0"/>
                <a:cs typeface="Times New Roman" panose="02020603050405020304" pitchFamily="18" charset="0"/>
              </a:rPr>
              <a:t>rderwire</a:t>
            </a:r>
            <a:r>
              <a:rPr lang="en-GB" sz="1800" b="1" dirty="0">
                <a:latin typeface="Times New Roman" panose="02020603050405020304" pitchFamily="18" charset="0"/>
                <a:cs typeface="Times New Roman" panose="02020603050405020304" pitchFamily="18" charset="0"/>
              </a:rPr>
              <a:t> (OW) channel: </a:t>
            </a:r>
            <a:r>
              <a:rPr lang="en-GB" sz="1800" dirty="0">
                <a:latin typeface="Times New Roman" panose="02020603050405020304" pitchFamily="18" charset="0"/>
                <a:cs typeface="Times New Roman" panose="02020603050405020304" pitchFamily="18" charset="0"/>
              </a:rPr>
              <a:t>provide communication such as voice and telegraphy.</a:t>
            </a:r>
          </a:p>
          <a:p>
            <a:pPr algn="just">
              <a:buFont typeface="Wingdings" panose="05000000000000000000" pitchFamily="2" charset="2"/>
              <a:buChar char="q"/>
            </a:pPr>
            <a:r>
              <a:rPr lang="en-GB" sz="1800" b="1" dirty="0">
                <a:latin typeface="Times New Roman" panose="02020603050405020304" pitchFamily="18" charset="0"/>
                <a:cs typeface="Times New Roman" panose="02020603050405020304" pitchFamily="18" charset="0"/>
              </a:rPr>
              <a:t>Postamble (Q): </a:t>
            </a:r>
            <a:r>
              <a:rPr lang="en-GB" sz="1800" dirty="0">
                <a:latin typeface="Times New Roman" panose="02020603050405020304" pitchFamily="18" charset="0"/>
                <a:cs typeface="Times New Roman" panose="02020603050405020304" pitchFamily="18" charset="0"/>
              </a:rPr>
              <a:t>Pause or recovery time.</a:t>
            </a:r>
            <a:endParaRPr lang="en-GB" dirty="0">
              <a:latin typeface="Times New Roman" panose="02020603050405020304" pitchFamily="18" charset="0"/>
              <a:cs typeface="Times New Roman" panose="02020603050405020304" pitchFamily="18" charset="0"/>
            </a:endParaRPr>
          </a:p>
          <a:p>
            <a:pPr algn="just"/>
            <a:endParaRPr lang="en-GB" dirty="0">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C23C5152-49D6-043D-EA50-FE431F03C342}"/>
              </a:ext>
            </a:extLst>
          </p:cNvPr>
          <p:cNvPicPr>
            <a:picLocks noChangeAspect="1"/>
          </p:cNvPicPr>
          <p:nvPr/>
        </p:nvPicPr>
        <p:blipFill>
          <a:blip r:embed="rId2">
            <a:duotone>
              <a:prstClr val="black"/>
              <a:schemeClr val="accent1">
                <a:tint val="45000"/>
                <a:satMod val="400000"/>
              </a:schemeClr>
            </a:duotone>
          </a:blip>
          <a:stretch>
            <a:fillRect/>
          </a:stretch>
        </p:blipFill>
        <p:spPr>
          <a:xfrm>
            <a:off x="6027174" y="1923555"/>
            <a:ext cx="6039851" cy="3784824"/>
          </a:xfrm>
          <a:prstGeom prst="rect">
            <a:avLst/>
          </a:prstGeom>
          <a:ln>
            <a:solidFill>
              <a:schemeClr val="tx1"/>
            </a:solidFill>
          </a:ln>
        </p:spPr>
      </p:pic>
      <p:sp>
        <p:nvSpPr>
          <p:cNvPr id="27" name="TextBox 26">
            <a:extLst>
              <a:ext uri="{FF2B5EF4-FFF2-40B4-BE49-F238E27FC236}">
                <a16:creationId xmlns:a16="http://schemas.microsoft.com/office/drawing/2014/main" id="{5B0971B6-2B68-1AFC-A294-4C3C77345234}"/>
              </a:ext>
            </a:extLst>
          </p:cNvPr>
          <p:cNvSpPr txBox="1"/>
          <p:nvPr/>
        </p:nvSpPr>
        <p:spPr>
          <a:xfrm>
            <a:off x="6903277" y="5747638"/>
            <a:ext cx="4287643" cy="307777"/>
          </a:xfrm>
          <a:prstGeom prst="rect">
            <a:avLst/>
          </a:prstGeom>
          <a:noFill/>
        </p:spPr>
        <p:txBody>
          <a:bodyPr wrap="square" rtlCol="0">
            <a:spAutoFit/>
          </a:bodyPr>
          <a:lstStyle/>
          <a:p>
            <a:pPr algn="ctr"/>
            <a:r>
              <a:rPr lang="en-GB" sz="1400" i="1" dirty="0">
                <a:latin typeface="Times New Roman" panose="02020603050405020304" pitchFamily="18" charset="0"/>
                <a:cs typeface="Times New Roman" panose="02020603050405020304" pitchFamily="18" charset="0"/>
              </a:rPr>
              <a:t>Figure 6: Frame and burst format in a TDMA system</a:t>
            </a:r>
            <a:endParaRPr lang="en-DE" sz="1400" i="1" dirty="0">
              <a:latin typeface="Times New Roman" panose="02020603050405020304" pitchFamily="18" charset="0"/>
              <a:cs typeface="Times New Roman" panose="02020603050405020304" pitchFamily="18" charset="0"/>
            </a:endParaRPr>
          </a:p>
        </p:txBody>
      </p:sp>
      <p:grpSp>
        <p:nvGrpSpPr>
          <p:cNvPr id="28" name="Group 27">
            <a:extLst>
              <a:ext uri="{FF2B5EF4-FFF2-40B4-BE49-F238E27FC236}">
                <a16:creationId xmlns:a16="http://schemas.microsoft.com/office/drawing/2014/main" id="{BDBCAD7C-9617-ACB7-7C6E-83C82468FB66}"/>
              </a:ext>
            </a:extLst>
          </p:cNvPr>
          <p:cNvGrpSpPr>
            <a:grpSpLocks/>
          </p:cNvGrpSpPr>
          <p:nvPr/>
        </p:nvGrpSpPr>
        <p:grpSpPr bwMode="auto">
          <a:xfrm>
            <a:off x="8377097" y="36128"/>
            <a:ext cx="3581355" cy="954161"/>
            <a:chOff x="0" y="0"/>
            <a:chExt cx="58184" cy="17828"/>
          </a:xfrm>
        </p:grpSpPr>
        <p:sp>
          <p:nvSpPr>
            <p:cNvPr id="29" name="Rectangle 28">
              <a:extLst>
                <a:ext uri="{FF2B5EF4-FFF2-40B4-BE49-F238E27FC236}">
                  <a16:creationId xmlns:a16="http://schemas.microsoft.com/office/drawing/2014/main" id="{A13997E0-F4C6-38E7-A2BC-F75C101D0016}"/>
                </a:ext>
              </a:extLst>
            </p:cNvPr>
            <p:cNvSpPr>
              <a:spLocks noChangeArrowheads="1"/>
            </p:cNvSpPr>
            <p:nvPr/>
          </p:nvSpPr>
          <p:spPr bwMode="auto">
            <a:xfrm>
              <a:off x="57619" y="10472"/>
              <a:ext cx="458"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sp>
          <p:nvSpPr>
            <p:cNvPr id="30" name="Rectangle 29">
              <a:extLst>
                <a:ext uri="{FF2B5EF4-FFF2-40B4-BE49-F238E27FC236}">
                  <a16:creationId xmlns:a16="http://schemas.microsoft.com/office/drawing/2014/main" id="{71266387-E660-ECF2-880F-7405C2098530}"/>
                </a:ext>
              </a:extLst>
            </p:cNvPr>
            <p:cNvSpPr>
              <a:spLocks noChangeArrowheads="1"/>
            </p:cNvSpPr>
            <p:nvPr/>
          </p:nvSpPr>
          <p:spPr bwMode="auto">
            <a:xfrm>
              <a:off x="57726" y="12331"/>
              <a:ext cx="458" cy="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pic>
          <p:nvPicPr>
            <p:cNvPr id="31" name="Picture 30">
              <a:extLst>
                <a:ext uri="{FF2B5EF4-FFF2-40B4-BE49-F238E27FC236}">
                  <a16:creationId xmlns:a16="http://schemas.microsoft.com/office/drawing/2014/main" id="{2B0B5390-9070-B1B2-7E41-B4F1AF962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69" y="0"/>
              <a:ext cx="24038" cy="11614"/>
            </a:xfrm>
            <a:prstGeom prst="rect">
              <a:avLst/>
            </a:prstGeom>
            <a:noFill/>
            <a:extLst>
              <a:ext uri="{909E8E84-426E-40DD-AFC4-6F175D3DCCD1}">
                <a14:hiddenFill xmlns:a14="http://schemas.microsoft.com/office/drawing/2010/main">
                  <a:solidFill>
                    <a:srgbClr val="FFFFFF"/>
                  </a:solidFill>
                </a14:hiddenFill>
              </a:ext>
            </a:extLst>
          </p:spPr>
        </p:pic>
        <p:sp>
          <p:nvSpPr>
            <p:cNvPr id="32" name="Shape 11">
              <a:extLst>
                <a:ext uri="{FF2B5EF4-FFF2-40B4-BE49-F238E27FC236}">
                  <a16:creationId xmlns:a16="http://schemas.microsoft.com/office/drawing/2014/main" id="{23F322BE-463D-FD94-DD82-EBDDD3C6E8A5}"/>
                </a:ext>
              </a:extLst>
            </p:cNvPr>
            <p:cNvSpPr>
              <a:spLocks/>
            </p:cNvSpPr>
            <p:nvPr/>
          </p:nvSpPr>
          <p:spPr bwMode="auto">
            <a:xfrm>
              <a:off x="3" y="13093"/>
              <a:ext cx="57594" cy="108"/>
            </a:xfrm>
            <a:custGeom>
              <a:avLst/>
              <a:gdLst>
                <a:gd name="T0" fmla="*/ 2879725 w 5759450"/>
                <a:gd name="T1" fmla="*/ 0 h 10795"/>
                <a:gd name="T2" fmla="*/ 4470146 w 5759450"/>
                <a:gd name="T3" fmla="*/ 0 h 10795"/>
                <a:gd name="T4" fmla="*/ 5759450 w 5759450"/>
                <a:gd name="T5" fmla="*/ 2413 h 10795"/>
                <a:gd name="T6" fmla="*/ 5759450 w 5759450"/>
                <a:gd name="T7" fmla="*/ 5334 h 10795"/>
                <a:gd name="T8" fmla="*/ 5759450 w 5759450"/>
                <a:gd name="T9" fmla="*/ 8382 h 10795"/>
                <a:gd name="T10" fmla="*/ 4470146 w 5759450"/>
                <a:gd name="T11" fmla="*/ 10795 h 10795"/>
                <a:gd name="T12" fmla="*/ 2879725 w 5759450"/>
                <a:gd name="T13" fmla="*/ 10795 h 10795"/>
                <a:gd name="T14" fmla="*/ 1289304 w 5759450"/>
                <a:gd name="T15" fmla="*/ 10795 h 10795"/>
                <a:gd name="T16" fmla="*/ 0 w 5759450"/>
                <a:gd name="T17" fmla="*/ 8382 h 10795"/>
                <a:gd name="T18" fmla="*/ 0 w 5759450"/>
                <a:gd name="T19" fmla="*/ 5334 h 10795"/>
                <a:gd name="T20" fmla="*/ 0 w 5759450"/>
                <a:gd name="T21" fmla="*/ 2413 h 10795"/>
                <a:gd name="T22" fmla="*/ 1289304 w 5759450"/>
                <a:gd name="T23" fmla="*/ 0 h 10795"/>
                <a:gd name="T24" fmla="*/ 2879725 w 5759450"/>
                <a:gd name="T25" fmla="*/ 0 h 10795"/>
                <a:gd name="T26" fmla="*/ 0 w 5759450"/>
                <a:gd name="T27" fmla="*/ 0 h 10795"/>
                <a:gd name="T28" fmla="*/ 5759450 w 5759450"/>
                <a:gd name="T29" fmla="*/ 10795 h 10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5759450" h="10795">
                  <a:moveTo>
                    <a:pt x="2879725" y="0"/>
                  </a:moveTo>
                  <a:cubicBezTo>
                    <a:pt x="4470146" y="0"/>
                    <a:pt x="5759450" y="2413"/>
                    <a:pt x="5759450" y="5334"/>
                  </a:cubicBezTo>
                  <a:cubicBezTo>
                    <a:pt x="5759450" y="8382"/>
                    <a:pt x="4470146" y="10795"/>
                    <a:pt x="2879725" y="10795"/>
                  </a:cubicBezTo>
                  <a:cubicBezTo>
                    <a:pt x="1289304" y="10795"/>
                    <a:pt x="0" y="8382"/>
                    <a:pt x="0" y="5334"/>
                  </a:cubicBezTo>
                  <a:cubicBezTo>
                    <a:pt x="0" y="2413"/>
                    <a:pt x="1289304" y="0"/>
                    <a:pt x="2879725" y="0"/>
                  </a:cubicBezTo>
                  <a:close/>
                </a:path>
              </a:pathLst>
            </a:custGeom>
            <a:solidFill>
              <a:srgbClr val="4F81BD"/>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US"/>
            </a:p>
          </p:txBody>
        </p:sp>
        <p:sp>
          <p:nvSpPr>
            <p:cNvPr id="33" name="Rectangle 32">
              <a:extLst>
                <a:ext uri="{FF2B5EF4-FFF2-40B4-BE49-F238E27FC236}">
                  <a16:creationId xmlns:a16="http://schemas.microsoft.com/office/drawing/2014/main" id="{B2E7263E-5B52-A098-A285-740410D32097}"/>
                </a:ext>
              </a:extLst>
            </p:cNvPr>
            <p:cNvSpPr>
              <a:spLocks noChangeArrowheads="1"/>
            </p:cNvSpPr>
            <p:nvPr/>
          </p:nvSpPr>
          <p:spPr bwMode="auto">
            <a:xfrm>
              <a:off x="0" y="14050"/>
              <a:ext cx="838" cy="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2200">
                  <a:solidFill>
                    <a:srgbClr val="000000"/>
                  </a:solidFill>
                  <a:effectLst/>
                  <a:latin typeface="Calibri" panose="020F0502020204030204" pitchFamily="34" charset="0"/>
                  <a:ea typeface="Calibri" panose="020F0502020204030204" pitchFamily="34" charset="0"/>
                </a:rPr>
                <a:t> </a:t>
              </a:r>
              <a:endParaRPr lang="en-US" sz="12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1736574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8FA6-B0A5-AB4F-A462-52D5462521F9}"/>
              </a:ext>
            </a:extLst>
          </p:cNvPr>
          <p:cNvSpPr>
            <a:spLocks noGrp="1"/>
          </p:cNvSpPr>
          <p:nvPr>
            <p:ph type="title"/>
          </p:nvPr>
        </p:nvSpPr>
        <p:spPr>
          <a:xfrm>
            <a:off x="646111" y="452718"/>
            <a:ext cx="10707689" cy="1241985"/>
          </a:xfrm>
        </p:spPr>
        <p:txBody>
          <a:bodyPr>
            <a:normAutofit/>
          </a:bodyPr>
          <a:lstStyle/>
          <a:p>
            <a:r>
              <a:rPr lang="en-GB" dirty="0">
                <a:latin typeface="Times New Roman" panose="02020603050405020304" pitchFamily="18" charset="0"/>
                <a:cs typeface="Times New Roman" panose="02020603050405020304" pitchFamily="18" charset="0"/>
              </a:rPr>
              <a:t>Pros and Cons of TDMA systems</a:t>
            </a:r>
            <a:endParaRPr lang="en-DE" dirty="0">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A1DCC974-94BA-7854-7099-69CB74C9F1F6}"/>
              </a:ext>
            </a:extLst>
          </p:cNvPr>
          <p:cNvGraphicFramePr>
            <a:graphicFrameLocks noGrp="1"/>
          </p:cNvGraphicFramePr>
          <p:nvPr>
            <p:ph idx="1"/>
            <p:extLst>
              <p:ext uri="{D42A27DB-BD31-4B8C-83A1-F6EECF244321}">
                <p14:modId xmlns:p14="http://schemas.microsoft.com/office/powerpoint/2010/main" val="1656910413"/>
              </p:ext>
            </p:extLst>
          </p:nvPr>
        </p:nvGraphicFramePr>
        <p:xfrm>
          <a:off x="835742" y="1825625"/>
          <a:ext cx="9828000" cy="4535998"/>
        </p:xfrm>
        <a:graphic>
          <a:graphicData uri="http://schemas.openxmlformats.org/drawingml/2006/table">
            <a:tbl>
              <a:tblPr firstRow="1" bandRow="1">
                <a:tableStyleId>{7DF18680-E054-41AD-8BC1-D1AEF772440D}</a:tableStyleId>
              </a:tblPr>
              <a:tblGrid>
                <a:gridCol w="4915152">
                  <a:extLst>
                    <a:ext uri="{9D8B030D-6E8A-4147-A177-3AD203B41FA5}">
                      <a16:colId xmlns:a16="http://schemas.microsoft.com/office/drawing/2014/main" val="3279076844"/>
                    </a:ext>
                  </a:extLst>
                </a:gridCol>
                <a:gridCol w="4912848">
                  <a:extLst>
                    <a:ext uri="{9D8B030D-6E8A-4147-A177-3AD203B41FA5}">
                      <a16:colId xmlns:a16="http://schemas.microsoft.com/office/drawing/2014/main" val="3192703592"/>
                    </a:ext>
                  </a:extLst>
                </a:gridCol>
              </a:tblGrid>
              <a:tr h="442532">
                <a:tc>
                  <a:txBody>
                    <a:bodyPr/>
                    <a:lstStyle/>
                    <a:p>
                      <a:pPr algn="ctr"/>
                      <a:r>
                        <a:rPr lang="en-GB" dirty="0"/>
                        <a:t>Advantages</a:t>
                      </a:r>
                      <a:endParaRPr lang="en-DE" dirty="0"/>
                    </a:p>
                  </a:txBody>
                  <a:tcPr/>
                </a:tc>
                <a:tc>
                  <a:txBody>
                    <a:bodyPr/>
                    <a:lstStyle/>
                    <a:p>
                      <a:pPr algn="ctr"/>
                      <a:r>
                        <a:rPr lang="en-GB" dirty="0"/>
                        <a:t>Disadvantages</a:t>
                      </a:r>
                      <a:endParaRPr lang="en-DE" dirty="0"/>
                    </a:p>
                  </a:txBody>
                  <a:tcPr/>
                </a:tc>
                <a:extLst>
                  <a:ext uri="{0D108BD9-81ED-4DB2-BD59-A6C34878D82A}">
                    <a16:rowId xmlns:a16="http://schemas.microsoft.com/office/drawing/2014/main" val="2101889719"/>
                  </a:ext>
                </a:extLst>
              </a:tr>
              <a:tr h="442532">
                <a:tc>
                  <a:txBody>
                    <a:bodyPr/>
                    <a:lstStyle/>
                    <a:p>
                      <a:r>
                        <a:rPr lang="en-GB" dirty="0"/>
                        <a:t>Replanning for traffic changes is possible.</a:t>
                      </a:r>
                    </a:p>
                  </a:txBody>
                  <a:tcPr/>
                </a:tc>
                <a:tc>
                  <a:txBody>
                    <a:bodyPr/>
                    <a:lstStyle/>
                    <a:p>
                      <a:r>
                        <a:rPr lang="en-GB" dirty="0"/>
                        <a:t>Need for Synchronization </a:t>
                      </a:r>
                      <a:endParaRPr lang="en-DE" dirty="0"/>
                    </a:p>
                  </a:txBody>
                  <a:tcPr/>
                </a:tc>
                <a:extLst>
                  <a:ext uri="{0D108BD9-81ED-4DB2-BD59-A6C34878D82A}">
                    <a16:rowId xmlns:a16="http://schemas.microsoft.com/office/drawing/2014/main" val="2446290551"/>
                  </a:ext>
                </a:extLst>
              </a:tr>
              <a:tr h="774446">
                <a:tc>
                  <a:txBody>
                    <a:bodyPr/>
                    <a:lstStyle/>
                    <a:p>
                      <a:r>
                        <a:rPr lang="en-GB" dirty="0"/>
                        <a:t>Hardware modification not needed.</a:t>
                      </a:r>
                      <a:endParaRPr lang="en-DE" dirty="0"/>
                    </a:p>
                  </a:txBody>
                  <a:tcPr/>
                </a:tc>
                <a:tc>
                  <a:txBody>
                    <a:bodyPr/>
                    <a:lstStyle/>
                    <a:p>
                      <a:r>
                        <a:rPr lang="en-GB" dirty="0"/>
                        <a:t>Setup involves complex procedures as compared to FDMA.</a:t>
                      </a:r>
                      <a:endParaRPr lang="en-DE" dirty="0"/>
                    </a:p>
                  </a:txBody>
                  <a:tcPr/>
                </a:tc>
                <a:extLst>
                  <a:ext uri="{0D108BD9-81ED-4DB2-BD59-A6C34878D82A}">
                    <a16:rowId xmlns:a16="http://schemas.microsoft.com/office/drawing/2014/main" val="122189481"/>
                  </a:ext>
                </a:extLst>
              </a:tr>
              <a:tr h="442532">
                <a:tc>
                  <a:txBody>
                    <a:bodyPr/>
                    <a:lstStyle/>
                    <a:p>
                      <a:r>
                        <a:rPr lang="en-GB" dirty="0"/>
                        <a:t>Software-driven architecture.</a:t>
                      </a:r>
                      <a:endParaRPr lang="en-DE" dirty="0"/>
                    </a:p>
                  </a:txBody>
                  <a:tcPr/>
                </a:tc>
                <a:tc>
                  <a:txBody>
                    <a:bodyPr/>
                    <a:lstStyle/>
                    <a:p>
                      <a:r>
                        <a:rPr lang="en-GB" dirty="0"/>
                        <a:t>Costly Hardware as compared to FDMA hardware. </a:t>
                      </a:r>
                      <a:endParaRPr lang="en-DE" dirty="0"/>
                    </a:p>
                  </a:txBody>
                  <a:tcPr/>
                </a:tc>
                <a:extLst>
                  <a:ext uri="{0D108BD9-81ED-4DB2-BD59-A6C34878D82A}">
                    <a16:rowId xmlns:a16="http://schemas.microsoft.com/office/drawing/2014/main" val="2515230072"/>
                  </a:ext>
                </a:extLst>
              </a:tr>
              <a:tr h="442532">
                <a:tc>
                  <a:txBody>
                    <a:bodyPr/>
                    <a:lstStyle/>
                    <a:p>
                      <a:r>
                        <a:rPr lang="en-GB" dirty="0"/>
                        <a:t>No Intermodulation (IM) products </a:t>
                      </a:r>
                      <a:endParaRPr lang="en-DE" dirty="0"/>
                    </a:p>
                  </a:txBody>
                  <a:tcPr/>
                </a:tc>
                <a:tc>
                  <a:txBody>
                    <a:bodyPr/>
                    <a:lstStyle/>
                    <a:p>
                      <a:r>
                        <a:rPr lang="en-GB" dirty="0"/>
                        <a:t>Two reference stations required.</a:t>
                      </a:r>
                      <a:endParaRPr lang="en-DE" dirty="0"/>
                    </a:p>
                  </a:txBody>
                  <a:tcPr/>
                </a:tc>
                <a:extLst>
                  <a:ext uri="{0D108BD9-81ED-4DB2-BD59-A6C34878D82A}">
                    <a16:rowId xmlns:a16="http://schemas.microsoft.com/office/drawing/2014/main" val="1274436416"/>
                  </a:ext>
                </a:extLst>
              </a:tr>
              <a:tr h="774446">
                <a:tc>
                  <a:txBody>
                    <a:bodyPr/>
                    <a:lstStyle/>
                    <a:p>
                      <a:r>
                        <a:rPr lang="en-GB" dirty="0"/>
                        <a:t>High efficiency even with a considerable number of accesses.</a:t>
                      </a:r>
                    </a:p>
                  </a:txBody>
                  <a:tcPr/>
                </a:tc>
                <a:tc>
                  <a:txBody>
                    <a:bodyPr/>
                    <a:lstStyle/>
                    <a:p>
                      <a:r>
                        <a:rPr lang="en-GB" dirty="0"/>
                        <a:t>Larger peak power and BW requirements.</a:t>
                      </a:r>
                      <a:endParaRPr lang="en-DE" dirty="0"/>
                    </a:p>
                  </a:txBody>
                  <a:tcPr/>
                </a:tc>
                <a:extLst>
                  <a:ext uri="{0D108BD9-81ED-4DB2-BD59-A6C34878D82A}">
                    <a16:rowId xmlns:a16="http://schemas.microsoft.com/office/drawing/2014/main" val="91210874"/>
                  </a:ext>
                </a:extLst>
              </a:tr>
              <a:tr h="774446">
                <a:tc>
                  <a:txBody>
                    <a:bodyPr/>
                    <a:lstStyle/>
                    <a:p>
                      <a:r>
                        <a:rPr lang="en-GB" dirty="0"/>
                        <a:t>No need to control the transmitting power of the stations.</a:t>
                      </a:r>
                    </a:p>
                  </a:txBody>
                  <a:tcPr/>
                </a:tc>
                <a:tc>
                  <a:txBody>
                    <a:bodyPr/>
                    <a:lstStyle/>
                    <a:p>
                      <a:endParaRPr lang="en-DE" dirty="0"/>
                    </a:p>
                  </a:txBody>
                  <a:tcPr/>
                </a:tc>
                <a:extLst>
                  <a:ext uri="{0D108BD9-81ED-4DB2-BD59-A6C34878D82A}">
                    <a16:rowId xmlns:a16="http://schemas.microsoft.com/office/drawing/2014/main" val="1835164621"/>
                  </a:ext>
                </a:extLst>
              </a:tr>
              <a:tr h="442532">
                <a:tc>
                  <a:txBody>
                    <a:bodyPr/>
                    <a:lstStyle/>
                    <a:p>
                      <a:r>
                        <a:rPr lang="en-GB" sz="1800" b="0" i="0" u="none" strike="noStrike" kern="1200" baseline="0" dirty="0">
                          <a:solidFill>
                            <a:schemeClr val="dk1"/>
                          </a:solidFill>
                          <a:latin typeface="+mn-lt"/>
                          <a:ea typeface="+mn-ea"/>
                          <a:cs typeface="+mn-cs"/>
                        </a:rPr>
                        <a:t>Simplifies tuning processes</a:t>
                      </a:r>
                      <a:endParaRPr lang="en-GB" dirty="0"/>
                    </a:p>
                  </a:txBody>
                  <a:tcPr/>
                </a:tc>
                <a:tc>
                  <a:txBody>
                    <a:bodyPr/>
                    <a:lstStyle/>
                    <a:p>
                      <a:endParaRPr lang="en-DE" dirty="0"/>
                    </a:p>
                  </a:txBody>
                  <a:tcPr/>
                </a:tc>
                <a:extLst>
                  <a:ext uri="{0D108BD9-81ED-4DB2-BD59-A6C34878D82A}">
                    <a16:rowId xmlns:a16="http://schemas.microsoft.com/office/drawing/2014/main" val="1698658268"/>
                  </a:ext>
                </a:extLst>
              </a:tr>
            </a:tbl>
          </a:graphicData>
        </a:graphic>
      </p:graphicFrame>
      <p:sp>
        <p:nvSpPr>
          <p:cNvPr id="3" name="Slide Number Placeholder 2">
            <a:extLst>
              <a:ext uri="{FF2B5EF4-FFF2-40B4-BE49-F238E27FC236}">
                <a16:creationId xmlns:a16="http://schemas.microsoft.com/office/drawing/2014/main" id="{C0C7214D-B0F5-33D6-4D18-ADA0027B2449}"/>
              </a:ext>
            </a:extLst>
          </p:cNvPr>
          <p:cNvSpPr>
            <a:spLocks noGrp="1"/>
          </p:cNvSpPr>
          <p:nvPr>
            <p:ph type="sldNum" sz="quarter" idx="12"/>
          </p:nvPr>
        </p:nvSpPr>
        <p:spPr/>
        <p:txBody>
          <a:bodyPr/>
          <a:lstStyle/>
          <a:p>
            <a:fld id="{7379E986-F6E9-EA4D-B0C9-9ABE10BB32C6}" type="slidenum">
              <a:rPr lang="en-DE" smtClean="0"/>
              <a:t>15</a:t>
            </a:fld>
            <a:endParaRPr lang="en-DE"/>
          </a:p>
        </p:txBody>
      </p:sp>
      <p:grpSp>
        <p:nvGrpSpPr>
          <p:cNvPr id="6" name="Group 5">
            <a:extLst>
              <a:ext uri="{FF2B5EF4-FFF2-40B4-BE49-F238E27FC236}">
                <a16:creationId xmlns:a16="http://schemas.microsoft.com/office/drawing/2014/main" id="{C08FF363-A637-90FC-3BA4-7AF5952A4840}"/>
              </a:ext>
            </a:extLst>
          </p:cNvPr>
          <p:cNvGrpSpPr>
            <a:grpSpLocks/>
          </p:cNvGrpSpPr>
          <p:nvPr/>
        </p:nvGrpSpPr>
        <p:grpSpPr bwMode="auto">
          <a:xfrm>
            <a:off x="8377097" y="36128"/>
            <a:ext cx="3581355" cy="954161"/>
            <a:chOff x="0" y="0"/>
            <a:chExt cx="58184" cy="17828"/>
          </a:xfrm>
        </p:grpSpPr>
        <p:sp>
          <p:nvSpPr>
            <p:cNvPr id="7" name="Rectangle 6">
              <a:extLst>
                <a:ext uri="{FF2B5EF4-FFF2-40B4-BE49-F238E27FC236}">
                  <a16:creationId xmlns:a16="http://schemas.microsoft.com/office/drawing/2014/main" id="{4317263A-8697-D9B5-3216-BAFC19CA1E4F}"/>
                </a:ext>
              </a:extLst>
            </p:cNvPr>
            <p:cNvSpPr>
              <a:spLocks noChangeArrowheads="1"/>
            </p:cNvSpPr>
            <p:nvPr/>
          </p:nvSpPr>
          <p:spPr bwMode="auto">
            <a:xfrm>
              <a:off x="57619" y="10472"/>
              <a:ext cx="458"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sp>
          <p:nvSpPr>
            <p:cNvPr id="8" name="Rectangle 7">
              <a:extLst>
                <a:ext uri="{FF2B5EF4-FFF2-40B4-BE49-F238E27FC236}">
                  <a16:creationId xmlns:a16="http://schemas.microsoft.com/office/drawing/2014/main" id="{61664E7D-2805-B1AC-B2C4-5718A54547AA}"/>
                </a:ext>
              </a:extLst>
            </p:cNvPr>
            <p:cNvSpPr>
              <a:spLocks noChangeArrowheads="1"/>
            </p:cNvSpPr>
            <p:nvPr/>
          </p:nvSpPr>
          <p:spPr bwMode="auto">
            <a:xfrm>
              <a:off x="57726" y="12331"/>
              <a:ext cx="458" cy="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pic>
          <p:nvPicPr>
            <p:cNvPr id="9" name="Picture 8">
              <a:extLst>
                <a:ext uri="{FF2B5EF4-FFF2-40B4-BE49-F238E27FC236}">
                  <a16:creationId xmlns:a16="http://schemas.microsoft.com/office/drawing/2014/main" id="{A9703CE1-89D7-1B03-695C-1CAC255C24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9" y="0"/>
              <a:ext cx="24038" cy="11614"/>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1">
              <a:extLst>
                <a:ext uri="{FF2B5EF4-FFF2-40B4-BE49-F238E27FC236}">
                  <a16:creationId xmlns:a16="http://schemas.microsoft.com/office/drawing/2014/main" id="{D30DA634-7769-C9BE-F2DD-169A3FD05E6A}"/>
                </a:ext>
              </a:extLst>
            </p:cNvPr>
            <p:cNvSpPr>
              <a:spLocks/>
            </p:cNvSpPr>
            <p:nvPr/>
          </p:nvSpPr>
          <p:spPr bwMode="auto">
            <a:xfrm>
              <a:off x="3" y="13093"/>
              <a:ext cx="57594" cy="108"/>
            </a:xfrm>
            <a:custGeom>
              <a:avLst/>
              <a:gdLst>
                <a:gd name="T0" fmla="*/ 2879725 w 5759450"/>
                <a:gd name="T1" fmla="*/ 0 h 10795"/>
                <a:gd name="T2" fmla="*/ 4470146 w 5759450"/>
                <a:gd name="T3" fmla="*/ 0 h 10795"/>
                <a:gd name="T4" fmla="*/ 5759450 w 5759450"/>
                <a:gd name="T5" fmla="*/ 2413 h 10795"/>
                <a:gd name="T6" fmla="*/ 5759450 w 5759450"/>
                <a:gd name="T7" fmla="*/ 5334 h 10795"/>
                <a:gd name="T8" fmla="*/ 5759450 w 5759450"/>
                <a:gd name="T9" fmla="*/ 8382 h 10795"/>
                <a:gd name="T10" fmla="*/ 4470146 w 5759450"/>
                <a:gd name="T11" fmla="*/ 10795 h 10795"/>
                <a:gd name="T12" fmla="*/ 2879725 w 5759450"/>
                <a:gd name="T13" fmla="*/ 10795 h 10795"/>
                <a:gd name="T14" fmla="*/ 1289304 w 5759450"/>
                <a:gd name="T15" fmla="*/ 10795 h 10795"/>
                <a:gd name="T16" fmla="*/ 0 w 5759450"/>
                <a:gd name="T17" fmla="*/ 8382 h 10795"/>
                <a:gd name="T18" fmla="*/ 0 w 5759450"/>
                <a:gd name="T19" fmla="*/ 5334 h 10795"/>
                <a:gd name="T20" fmla="*/ 0 w 5759450"/>
                <a:gd name="T21" fmla="*/ 2413 h 10795"/>
                <a:gd name="T22" fmla="*/ 1289304 w 5759450"/>
                <a:gd name="T23" fmla="*/ 0 h 10795"/>
                <a:gd name="T24" fmla="*/ 2879725 w 5759450"/>
                <a:gd name="T25" fmla="*/ 0 h 10795"/>
                <a:gd name="T26" fmla="*/ 0 w 5759450"/>
                <a:gd name="T27" fmla="*/ 0 h 10795"/>
                <a:gd name="T28" fmla="*/ 5759450 w 5759450"/>
                <a:gd name="T29" fmla="*/ 10795 h 10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5759450" h="10795">
                  <a:moveTo>
                    <a:pt x="2879725" y="0"/>
                  </a:moveTo>
                  <a:cubicBezTo>
                    <a:pt x="4470146" y="0"/>
                    <a:pt x="5759450" y="2413"/>
                    <a:pt x="5759450" y="5334"/>
                  </a:cubicBezTo>
                  <a:cubicBezTo>
                    <a:pt x="5759450" y="8382"/>
                    <a:pt x="4470146" y="10795"/>
                    <a:pt x="2879725" y="10795"/>
                  </a:cubicBezTo>
                  <a:cubicBezTo>
                    <a:pt x="1289304" y="10795"/>
                    <a:pt x="0" y="8382"/>
                    <a:pt x="0" y="5334"/>
                  </a:cubicBezTo>
                  <a:cubicBezTo>
                    <a:pt x="0" y="2413"/>
                    <a:pt x="1289304" y="0"/>
                    <a:pt x="2879725" y="0"/>
                  </a:cubicBezTo>
                  <a:close/>
                </a:path>
              </a:pathLst>
            </a:custGeom>
            <a:solidFill>
              <a:srgbClr val="4F81BD"/>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US"/>
            </a:p>
          </p:txBody>
        </p:sp>
        <p:sp>
          <p:nvSpPr>
            <p:cNvPr id="11" name="Rectangle 10">
              <a:extLst>
                <a:ext uri="{FF2B5EF4-FFF2-40B4-BE49-F238E27FC236}">
                  <a16:creationId xmlns:a16="http://schemas.microsoft.com/office/drawing/2014/main" id="{E5475D43-B3EF-4983-D07E-F3761919E32B}"/>
                </a:ext>
              </a:extLst>
            </p:cNvPr>
            <p:cNvSpPr>
              <a:spLocks noChangeArrowheads="1"/>
            </p:cNvSpPr>
            <p:nvPr/>
          </p:nvSpPr>
          <p:spPr bwMode="auto">
            <a:xfrm>
              <a:off x="0" y="14050"/>
              <a:ext cx="838" cy="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2200">
                  <a:solidFill>
                    <a:srgbClr val="000000"/>
                  </a:solidFill>
                  <a:effectLst/>
                  <a:latin typeface="Calibri" panose="020F0502020204030204" pitchFamily="34" charset="0"/>
                  <a:ea typeface="Calibri" panose="020F0502020204030204" pitchFamily="34" charset="0"/>
                </a:rPr>
                <a:t> </a:t>
              </a:r>
              <a:endParaRPr lang="en-US" sz="12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1903302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8FA6-B0A5-AB4F-A462-52D5462521F9}"/>
              </a:ext>
            </a:extLst>
          </p:cNvPr>
          <p:cNvSpPr>
            <a:spLocks noGrp="1"/>
          </p:cNvSpPr>
          <p:nvPr>
            <p:ph type="title"/>
          </p:nvPr>
        </p:nvSpPr>
        <p:spPr>
          <a:xfrm>
            <a:off x="646111" y="452718"/>
            <a:ext cx="10707689" cy="1241985"/>
          </a:xfrm>
        </p:spPr>
        <p:txBody>
          <a:bodyPr>
            <a:normAutofit/>
          </a:bodyPr>
          <a:lstStyle/>
          <a:p>
            <a:r>
              <a:rPr lang="en-GB" dirty="0">
                <a:latin typeface="Times New Roman" panose="02020603050405020304" pitchFamily="18" charset="0"/>
                <a:cs typeface="Times New Roman" panose="02020603050405020304" pitchFamily="18" charset="0"/>
              </a:rPr>
              <a:t>Code Division Multiple access (CDMA)</a:t>
            </a:r>
            <a:endParaRPr lang="en-DE"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718B08ED-B6CF-E1C7-F8AC-9D1216753293}"/>
              </a:ext>
            </a:extLst>
          </p:cNvPr>
          <p:cNvSpPr>
            <a:spLocks noGrp="1"/>
          </p:cNvSpPr>
          <p:nvPr>
            <p:ph idx="1"/>
          </p:nvPr>
        </p:nvSpPr>
        <p:spPr>
          <a:xfrm>
            <a:off x="838200" y="1779639"/>
            <a:ext cx="4972665" cy="4857135"/>
          </a:xfrm>
        </p:spPr>
        <p:txBody>
          <a:bodyPr>
            <a:normAutofit/>
          </a:bodyPr>
          <a:lstStyle/>
          <a:p>
            <a:pPr algn="just">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Spread Spectrum Multiple Access (SSMA).</a:t>
            </a:r>
          </a:p>
          <a:p>
            <a:pPr algn="just">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Information carried across a significantly broader bandwidth than the original signal.</a:t>
            </a:r>
          </a:p>
          <a:p>
            <a:pPr algn="just">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Each carrier is distinguished by a unique code waveform.</a:t>
            </a:r>
          </a:p>
          <a:p>
            <a:pPr algn="just">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Multiplying the modulated signal by a PN code generator.</a:t>
            </a:r>
          </a:p>
          <a:p>
            <a:pPr algn="l">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Chip rate (</a:t>
            </a:r>
            <a:r>
              <a:rPr lang="en-GB" sz="1900" dirty="0" err="1">
                <a:latin typeface="Times New Roman" panose="02020603050405020304" pitchFamily="18" charset="0"/>
                <a:cs typeface="Times New Roman" panose="02020603050405020304" pitchFamily="18" charset="0"/>
              </a:rPr>
              <a:t>R</a:t>
            </a:r>
            <a:r>
              <a:rPr lang="en-GB" sz="1900" baseline="-25000" dirty="0" err="1">
                <a:latin typeface="Times New Roman" panose="02020603050405020304" pitchFamily="18" charset="0"/>
                <a:cs typeface="Times New Roman" panose="02020603050405020304" pitchFamily="18" charset="0"/>
              </a:rPr>
              <a:t>c</a:t>
            </a:r>
            <a:r>
              <a:rPr lang="en-GB" sz="1900" dirty="0">
                <a:latin typeface="Times New Roman" panose="02020603050405020304" pitchFamily="18" charset="0"/>
                <a:cs typeface="Times New Roman" panose="02020603050405020304" pitchFamily="18" charset="0"/>
              </a:rPr>
              <a:t>) is considerably higher than the information bit rate (R</a:t>
            </a:r>
            <a:r>
              <a:rPr lang="en-GB" sz="1900" baseline="-25000" dirty="0">
                <a:latin typeface="Times New Roman" panose="02020603050405020304" pitchFamily="18" charset="0"/>
                <a:cs typeface="Times New Roman" panose="02020603050405020304" pitchFamily="18" charset="0"/>
              </a:rPr>
              <a:t>b</a:t>
            </a:r>
            <a:r>
              <a:rPr lang="en-GB" sz="1900" dirty="0">
                <a:latin typeface="Times New Roman" panose="02020603050405020304" pitchFamily="18" charset="0"/>
                <a:cs typeface="Times New Roman" panose="02020603050405020304" pitchFamily="18" charset="0"/>
              </a:rPr>
              <a:t>).</a:t>
            </a:r>
          </a:p>
          <a:p>
            <a:pPr algn="l">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Types:</a:t>
            </a:r>
          </a:p>
          <a:p>
            <a:pPr marL="742950" lvl="1" indent="-285750" algn="just">
              <a:buFont typeface="Arial" panose="020B0604020202020204" pitchFamily="34" charset="0"/>
              <a:buChar char="•"/>
            </a:pPr>
            <a:r>
              <a:rPr lang="en-GB" sz="1800" dirty="0">
                <a:latin typeface="Times New Roman" panose="02020603050405020304" pitchFamily="18" charset="0"/>
                <a:cs typeface="Times New Roman" panose="02020603050405020304" pitchFamily="18" charset="0"/>
              </a:rPr>
              <a:t>Direct Sequence CDMA</a:t>
            </a:r>
          </a:p>
          <a:p>
            <a:pPr marL="742950" lvl="1" indent="-285750" algn="just">
              <a:buFont typeface="Arial" panose="020B0604020202020204" pitchFamily="34" charset="0"/>
              <a:buChar char="•"/>
            </a:pPr>
            <a:r>
              <a:rPr lang="en-GB" sz="1800" dirty="0">
                <a:latin typeface="Times New Roman" panose="02020603050405020304" pitchFamily="18" charset="0"/>
                <a:cs typeface="Times New Roman" panose="02020603050405020304" pitchFamily="18" charset="0"/>
              </a:rPr>
              <a:t>Frequency Hopping CDMA</a:t>
            </a:r>
          </a:p>
          <a:p>
            <a:pPr algn="l">
              <a:buFont typeface="Wingdings" panose="05000000000000000000" pitchFamily="2" charset="2"/>
              <a:buChar char="q"/>
            </a:pPr>
            <a:endParaRPr lang="en-GB" sz="19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0C7214D-B0F5-33D6-4D18-ADA0027B2449}"/>
              </a:ext>
            </a:extLst>
          </p:cNvPr>
          <p:cNvSpPr>
            <a:spLocks noGrp="1"/>
          </p:cNvSpPr>
          <p:nvPr>
            <p:ph type="sldNum" sz="quarter" idx="12"/>
          </p:nvPr>
        </p:nvSpPr>
        <p:spPr/>
        <p:txBody>
          <a:bodyPr/>
          <a:lstStyle/>
          <a:p>
            <a:fld id="{7379E986-F6E9-EA4D-B0C9-9ABE10BB32C6}" type="slidenum">
              <a:rPr lang="en-DE" smtClean="0"/>
              <a:t>16</a:t>
            </a:fld>
            <a:endParaRPr lang="en-DE"/>
          </a:p>
        </p:txBody>
      </p:sp>
      <p:pic>
        <p:nvPicPr>
          <p:cNvPr id="6" name="Picture 5">
            <a:extLst>
              <a:ext uri="{FF2B5EF4-FFF2-40B4-BE49-F238E27FC236}">
                <a16:creationId xmlns:a16="http://schemas.microsoft.com/office/drawing/2014/main" id="{CD078E52-9757-70C5-4C95-BF02F0D703FD}"/>
              </a:ext>
            </a:extLst>
          </p:cNvPr>
          <p:cNvPicPr>
            <a:picLocks noChangeAspect="1"/>
          </p:cNvPicPr>
          <p:nvPr/>
        </p:nvPicPr>
        <p:blipFill>
          <a:blip r:embed="rId3">
            <a:duotone>
              <a:prstClr val="black"/>
              <a:schemeClr val="accent1">
                <a:tint val="45000"/>
                <a:satMod val="400000"/>
              </a:schemeClr>
            </a:duotone>
          </a:blip>
          <a:stretch>
            <a:fillRect/>
          </a:stretch>
        </p:blipFill>
        <p:spPr>
          <a:xfrm>
            <a:off x="6027173" y="2147422"/>
            <a:ext cx="5801033" cy="2842350"/>
          </a:xfrm>
          <a:prstGeom prst="rect">
            <a:avLst/>
          </a:prstGeom>
          <a:ln>
            <a:solidFill>
              <a:schemeClr val="tx1"/>
            </a:solidFill>
          </a:ln>
        </p:spPr>
      </p:pic>
      <p:sp>
        <p:nvSpPr>
          <p:cNvPr id="7" name="TextBox 6">
            <a:extLst>
              <a:ext uri="{FF2B5EF4-FFF2-40B4-BE49-F238E27FC236}">
                <a16:creationId xmlns:a16="http://schemas.microsoft.com/office/drawing/2014/main" id="{16DF6AEE-D63A-44AE-7D13-3C64B291820E}"/>
              </a:ext>
            </a:extLst>
          </p:cNvPr>
          <p:cNvSpPr txBox="1"/>
          <p:nvPr/>
        </p:nvSpPr>
        <p:spPr>
          <a:xfrm>
            <a:off x="6783867" y="4989772"/>
            <a:ext cx="4287643" cy="307777"/>
          </a:xfrm>
          <a:prstGeom prst="rect">
            <a:avLst/>
          </a:prstGeom>
          <a:noFill/>
        </p:spPr>
        <p:txBody>
          <a:bodyPr wrap="square" rtlCol="0">
            <a:spAutoFit/>
          </a:bodyPr>
          <a:lstStyle/>
          <a:p>
            <a:pPr algn="ctr"/>
            <a:r>
              <a:rPr lang="en-GB" sz="1400" i="1" dirty="0">
                <a:latin typeface="Times New Roman" panose="02020603050405020304" pitchFamily="18" charset="0"/>
                <a:cs typeface="Times New Roman" panose="02020603050405020304" pitchFamily="18" charset="0"/>
              </a:rPr>
              <a:t>Figure 7: Frequency Spectrum in DS-CDMA</a:t>
            </a:r>
            <a:endParaRPr lang="en-DE" sz="1400" i="1" dirty="0">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5D739DFE-8BC6-0F1D-D29C-C94080BEAEE2}"/>
              </a:ext>
            </a:extLst>
          </p:cNvPr>
          <p:cNvGrpSpPr>
            <a:grpSpLocks/>
          </p:cNvGrpSpPr>
          <p:nvPr/>
        </p:nvGrpSpPr>
        <p:grpSpPr bwMode="auto">
          <a:xfrm>
            <a:off x="8377097" y="36128"/>
            <a:ext cx="3581355" cy="954161"/>
            <a:chOff x="0" y="0"/>
            <a:chExt cx="58184" cy="17828"/>
          </a:xfrm>
        </p:grpSpPr>
        <p:sp>
          <p:nvSpPr>
            <p:cNvPr id="9" name="Rectangle 8">
              <a:extLst>
                <a:ext uri="{FF2B5EF4-FFF2-40B4-BE49-F238E27FC236}">
                  <a16:creationId xmlns:a16="http://schemas.microsoft.com/office/drawing/2014/main" id="{609D7CC9-0D15-74B8-F896-C32DC7F05B12}"/>
                </a:ext>
              </a:extLst>
            </p:cNvPr>
            <p:cNvSpPr>
              <a:spLocks noChangeArrowheads="1"/>
            </p:cNvSpPr>
            <p:nvPr/>
          </p:nvSpPr>
          <p:spPr bwMode="auto">
            <a:xfrm>
              <a:off x="57619" y="10472"/>
              <a:ext cx="458"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sp>
          <p:nvSpPr>
            <p:cNvPr id="10" name="Rectangle 9">
              <a:extLst>
                <a:ext uri="{FF2B5EF4-FFF2-40B4-BE49-F238E27FC236}">
                  <a16:creationId xmlns:a16="http://schemas.microsoft.com/office/drawing/2014/main" id="{FA1CBF62-BE16-7024-0CC4-02443A0369F2}"/>
                </a:ext>
              </a:extLst>
            </p:cNvPr>
            <p:cNvSpPr>
              <a:spLocks noChangeArrowheads="1"/>
            </p:cNvSpPr>
            <p:nvPr/>
          </p:nvSpPr>
          <p:spPr bwMode="auto">
            <a:xfrm>
              <a:off x="57726" y="12331"/>
              <a:ext cx="458" cy="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pic>
          <p:nvPicPr>
            <p:cNvPr id="11" name="Picture 10">
              <a:extLst>
                <a:ext uri="{FF2B5EF4-FFF2-40B4-BE49-F238E27FC236}">
                  <a16:creationId xmlns:a16="http://schemas.microsoft.com/office/drawing/2014/main" id="{1CD52001-7D13-A32D-5741-346280F53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69" y="0"/>
              <a:ext cx="24038" cy="11614"/>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11">
              <a:extLst>
                <a:ext uri="{FF2B5EF4-FFF2-40B4-BE49-F238E27FC236}">
                  <a16:creationId xmlns:a16="http://schemas.microsoft.com/office/drawing/2014/main" id="{4CBD714B-CE55-B9C3-E203-500E877C51CE}"/>
                </a:ext>
              </a:extLst>
            </p:cNvPr>
            <p:cNvSpPr>
              <a:spLocks/>
            </p:cNvSpPr>
            <p:nvPr/>
          </p:nvSpPr>
          <p:spPr bwMode="auto">
            <a:xfrm>
              <a:off x="3" y="13093"/>
              <a:ext cx="57594" cy="108"/>
            </a:xfrm>
            <a:custGeom>
              <a:avLst/>
              <a:gdLst>
                <a:gd name="T0" fmla="*/ 2879725 w 5759450"/>
                <a:gd name="T1" fmla="*/ 0 h 10795"/>
                <a:gd name="T2" fmla="*/ 4470146 w 5759450"/>
                <a:gd name="T3" fmla="*/ 0 h 10795"/>
                <a:gd name="T4" fmla="*/ 5759450 w 5759450"/>
                <a:gd name="T5" fmla="*/ 2413 h 10795"/>
                <a:gd name="T6" fmla="*/ 5759450 w 5759450"/>
                <a:gd name="T7" fmla="*/ 5334 h 10795"/>
                <a:gd name="T8" fmla="*/ 5759450 w 5759450"/>
                <a:gd name="T9" fmla="*/ 8382 h 10795"/>
                <a:gd name="T10" fmla="*/ 4470146 w 5759450"/>
                <a:gd name="T11" fmla="*/ 10795 h 10795"/>
                <a:gd name="T12" fmla="*/ 2879725 w 5759450"/>
                <a:gd name="T13" fmla="*/ 10795 h 10795"/>
                <a:gd name="T14" fmla="*/ 1289304 w 5759450"/>
                <a:gd name="T15" fmla="*/ 10795 h 10795"/>
                <a:gd name="T16" fmla="*/ 0 w 5759450"/>
                <a:gd name="T17" fmla="*/ 8382 h 10795"/>
                <a:gd name="T18" fmla="*/ 0 w 5759450"/>
                <a:gd name="T19" fmla="*/ 5334 h 10795"/>
                <a:gd name="T20" fmla="*/ 0 w 5759450"/>
                <a:gd name="T21" fmla="*/ 2413 h 10795"/>
                <a:gd name="T22" fmla="*/ 1289304 w 5759450"/>
                <a:gd name="T23" fmla="*/ 0 h 10795"/>
                <a:gd name="T24" fmla="*/ 2879725 w 5759450"/>
                <a:gd name="T25" fmla="*/ 0 h 10795"/>
                <a:gd name="T26" fmla="*/ 0 w 5759450"/>
                <a:gd name="T27" fmla="*/ 0 h 10795"/>
                <a:gd name="T28" fmla="*/ 5759450 w 5759450"/>
                <a:gd name="T29" fmla="*/ 10795 h 10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5759450" h="10795">
                  <a:moveTo>
                    <a:pt x="2879725" y="0"/>
                  </a:moveTo>
                  <a:cubicBezTo>
                    <a:pt x="4470146" y="0"/>
                    <a:pt x="5759450" y="2413"/>
                    <a:pt x="5759450" y="5334"/>
                  </a:cubicBezTo>
                  <a:cubicBezTo>
                    <a:pt x="5759450" y="8382"/>
                    <a:pt x="4470146" y="10795"/>
                    <a:pt x="2879725" y="10795"/>
                  </a:cubicBezTo>
                  <a:cubicBezTo>
                    <a:pt x="1289304" y="10795"/>
                    <a:pt x="0" y="8382"/>
                    <a:pt x="0" y="5334"/>
                  </a:cubicBezTo>
                  <a:cubicBezTo>
                    <a:pt x="0" y="2413"/>
                    <a:pt x="1289304" y="0"/>
                    <a:pt x="2879725" y="0"/>
                  </a:cubicBezTo>
                  <a:close/>
                </a:path>
              </a:pathLst>
            </a:custGeom>
            <a:solidFill>
              <a:srgbClr val="4F81BD"/>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US"/>
            </a:p>
          </p:txBody>
        </p:sp>
        <p:sp>
          <p:nvSpPr>
            <p:cNvPr id="20" name="Rectangle 19">
              <a:extLst>
                <a:ext uri="{FF2B5EF4-FFF2-40B4-BE49-F238E27FC236}">
                  <a16:creationId xmlns:a16="http://schemas.microsoft.com/office/drawing/2014/main" id="{8B4D9625-B2B4-78B0-6F76-110C64B38624}"/>
                </a:ext>
              </a:extLst>
            </p:cNvPr>
            <p:cNvSpPr>
              <a:spLocks noChangeArrowheads="1"/>
            </p:cNvSpPr>
            <p:nvPr/>
          </p:nvSpPr>
          <p:spPr bwMode="auto">
            <a:xfrm>
              <a:off x="0" y="14050"/>
              <a:ext cx="838" cy="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2200">
                  <a:solidFill>
                    <a:srgbClr val="000000"/>
                  </a:solidFill>
                  <a:effectLst/>
                  <a:latin typeface="Calibri" panose="020F0502020204030204" pitchFamily="34" charset="0"/>
                  <a:ea typeface="Calibri" panose="020F0502020204030204" pitchFamily="34" charset="0"/>
                </a:rPr>
                <a:t> </a:t>
              </a:r>
              <a:endParaRPr lang="en-US" sz="12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4064243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8FA6-B0A5-AB4F-A462-52D5462521F9}"/>
              </a:ext>
            </a:extLst>
          </p:cNvPr>
          <p:cNvSpPr>
            <a:spLocks noGrp="1"/>
          </p:cNvSpPr>
          <p:nvPr>
            <p:ph type="title"/>
          </p:nvPr>
        </p:nvSpPr>
        <p:spPr>
          <a:xfrm>
            <a:off x="646111" y="452718"/>
            <a:ext cx="10707689" cy="1241985"/>
          </a:xfrm>
        </p:spPr>
        <p:txBody>
          <a:bodyPr>
            <a:normAutofit/>
          </a:bodyPr>
          <a:lstStyle/>
          <a:p>
            <a:r>
              <a:rPr lang="en-GB" dirty="0">
                <a:latin typeface="Times New Roman" panose="02020603050405020304" pitchFamily="18" charset="0"/>
                <a:cs typeface="Times New Roman" panose="02020603050405020304" pitchFamily="18" charset="0"/>
              </a:rPr>
              <a:t>Pros and Cons of CDMA systems</a:t>
            </a:r>
            <a:endParaRPr lang="en-DE" dirty="0">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A1DCC974-94BA-7854-7099-69CB74C9F1F6}"/>
              </a:ext>
            </a:extLst>
          </p:cNvPr>
          <p:cNvGraphicFramePr>
            <a:graphicFrameLocks noGrp="1"/>
          </p:cNvGraphicFramePr>
          <p:nvPr>
            <p:ph idx="1"/>
            <p:extLst>
              <p:ext uri="{D42A27DB-BD31-4B8C-83A1-F6EECF244321}">
                <p14:modId xmlns:p14="http://schemas.microsoft.com/office/powerpoint/2010/main" val="2731514988"/>
              </p:ext>
            </p:extLst>
          </p:nvPr>
        </p:nvGraphicFramePr>
        <p:xfrm>
          <a:off x="835742" y="1825625"/>
          <a:ext cx="9072000" cy="4445764"/>
        </p:xfrm>
        <a:graphic>
          <a:graphicData uri="http://schemas.openxmlformats.org/drawingml/2006/table">
            <a:tbl>
              <a:tblPr firstRow="1" bandRow="1">
                <a:tableStyleId>{7DF18680-E054-41AD-8BC1-D1AEF772440D}</a:tableStyleId>
              </a:tblPr>
              <a:tblGrid>
                <a:gridCol w="4537068">
                  <a:extLst>
                    <a:ext uri="{9D8B030D-6E8A-4147-A177-3AD203B41FA5}">
                      <a16:colId xmlns:a16="http://schemas.microsoft.com/office/drawing/2014/main" val="3279076844"/>
                    </a:ext>
                  </a:extLst>
                </a:gridCol>
                <a:gridCol w="4534932">
                  <a:extLst>
                    <a:ext uri="{9D8B030D-6E8A-4147-A177-3AD203B41FA5}">
                      <a16:colId xmlns:a16="http://schemas.microsoft.com/office/drawing/2014/main" val="3192703592"/>
                    </a:ext>
                  </a:extLst>
                </a:gridCol>
              </a:tblGrid>
              <a:tr h="580796">
                <a:tc>
                  <a:txBody>
                    <a:bodyPr/>
                    <a:lstStyle/>
                    <a:p>
                      <a:pPr algn="ctr"/>
                      <a:r>
                        <a:rPr lang="en-GB" sz="1900" kern="1200" dirty="0">
                          <a:solidFill>
                            <a:schemeClr val="tx1"/>
                          </a:solidFill>
                          <a:latin typeface="Times New Roman" panose="02020603050405020304" pitchFamily="18" charset="0"/>
                          <a:ea typeface="+mn-ea"/>
                          <a:cs typeface="Times New Roman" panose="02020603050405020304" pitchFamily="18" charset="0"/>
                        </a:rPr>
                        <a:t>Advantages</a:t>
                      </a:r>
                      <a:endParaRPr lang="en-DE" sz="19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GB" sz="1900" kern="1200" dirty="0">
                          <a:solidFill>
                            <a:schemeClr val="tx1"/>
                          </a:solidFill>
                          <a:latin typeface="Times New Roman" panose="02020603050405020304" pitchFamily="18" charset="0"/>
                          <a:ea typeface="+mn-ea"/>
                          <a:cs typeface="Times New Roman" panose="02020603050405020304" pitchFamily="18" charset="0"/>
                        </a:rPr>
                        <a:t>Disadvantages</a:t>
                      </a:r>
                      <a:endParaRPr lang="en-DE" sz="19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1889719"/>
                  </a:ext>
                </a:extLst>
              </a:tr>
              <a:tr h="580796">
                <a:tc>
                  <a:txBody>
                    <a:bodyPr/>
                    <a:lstStyle/>
                    <a:p>
                      <a:r>
                        <a:rPr lang="en-GB" sz="1900" kern="1200" dirty="0">
                          <a:solidFill>
                            <a:schemeClr val="tx1"/>
                          </a:solidFill>
                          <a:latin typeface="Times New Roman" panose="02020603050405020304" pitchFamily="18" charset="0"/>
                          <a:ea typeface="+mn-ea"/>
                          <a:cs typeface="Times New Roman" panose="02020603050405020304" pitchFamily="18" charset="0"/>
                        </a:rPr>
                        <a:t>No Need for Synchronization.</a:t>
                      </a:r>
                      <a:endParaRPr lang="en-DE" sz="19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r>
                        <a:rPr lang="en-GB" sz="1900" kern="1200" dirty="0">
                          <a:solidFill>
                            <a:schemeClr val="tx1"/>
                          </a:solidFill>
                          <a:latin typeface="Times New Roman" panose="02020603050405020304" pitchFamily="18" charset="0"/>
                          <a:ea typeface="+mn-ea"/>
                          <a:cs typeface="Times New Roman" panose="02020603050405020304" pitchFamily="18" charset="0"/>
                        </a:rPr>
                        <a:t>Low efficiency.</a:t>
                      </a:r>
                      <a:endParaRPr lang="en-DE" sz="19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446290551"/>
                  </a:ext>
                </a:extLst>
              </a:tr>
              <a:tr h="1016408">
                <a:tc>
                  <a:txBody>
                    <a:bodyPr/>
                    <a:lstStyle/>
                    <a:p>
                      <a:r>
                        <a:rPr lang="en-GB" sz="1900" kern="1200" dirty="0">
                          <a:solidFill>
                            <a:schemeClr val="tx1"/>
                          </a:solidFill>
                          <a:latin typeface="Times New Roman" panose="02020603050405020304" pitchFamily="18" charset="0"/>
                          <a:ea typeface="+mn-ea"/>
                          <a:cs typeface="Times New Roman" panose="02020603050405020304" pitchFamily="18" charset="0"/>
                        </a:rPr>
                        <a:t>Simplicity of Operation.</a:t>
                      </a:r>
                      <a:endParaRPr lang="en-DE" sz="19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r>
                        <a:rPr lang="en-GB" sz="1900" kern="1200" dirty="0">
                          <a:solidFill>
                            <a:schemeClr val="tx1"/>
                          </a:solidFill>
                          <a:latin typeface="Times New Roman" panose="02020603050405020304" pitchFamily="18" charset="0"/>
                          <a:ea typeface="+mn-ea"/>
                          <a:cs typeface="Times New Roman" panose="02020603050405020304" pitchFamily="18" charset="0"/>
                        </a:rPr>
                        <a:t>BW requirement is much higher for spread carrier segment.</a:t>
                      </a:r>
                      <a:endParaRPr lang="en-DE" sz="19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22189481"/>
                  </a:ext>
                </a:extLst>
              </a:tr>
              <a:tr h="580796">
                <a:tc>
                  <a:txBody>
                    <a:bodyPr/>
                    <a:lstStyle/>
                    <a:p>
                      <a:r>
                        <a:rPr lang="en-GB" sz="1900" kern="1200" dirty="0">
                          <a:solidFill>
                            <a:schemeClr val="tx1"/>
                          </a:solidFill>
                          <a:latin typeface="Times New Roman" panose="02020603050405020304" pitchFamily="18" charset="0"/>
                          <a:ea typeface="+mn-ea"/>
                          <a:cs typeface="Times New Roman" panose="02020603050405020304" pitchFamily="18" charset="0"/>
                        </a:rPr>
                        <a:t>Interference Resistance.</a:t>
                      </a:r>
                      <a:endParaRPr lang="en-DE" sz="19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r>
                        <a:rPr lang="en-GB" sz="1900" kern="1200" dirty="0">
                          <a:solidFill>
                            <a:schemeClr val="tx1"/>
                          </a:solidFill>
                          <a:latin typeface="Times New Roman" panose="02020603050405020304" pitchFamily="18" charset="0"/>
                          <a:ea typeface="+mn-ea"/>
                          <a:cs typeface="Times New Roman" panose="02020603050405020304" pitchFamily="18" charset="0"/>
                        </a:rPr>
                        <a:t>Lower throughput compared to other systems.</a:t>
                      </a:r>
                      <a:endParaRPr lang="en-DE" sz="19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515230072"/>
                  </a:ext>
                </a:extLst>
              </a:tr>
              <a:tr h="580796">
                <a:tc>
                  <a:txBody>
                    <a:bodyPr/>
                    <a:lstStyle/>
                    <a:p>
                      <a:r>
                        <a:rPr lang="en-GB" sz="1900" kern="1200" dirty="0">
                          <a:solidFill>
                            <a:schemeClr val="tx1"/>
                          </a:solidFill>
                          <a:latin typeface="Times New Roman" panose="02020603050405020304" pitchFamily="18" charset="0"/>
                          <a:ea typeface="+mn-ea"/>
                          <a:cs typeface="Times New Roman" panose="02020603050405020304" pitchFamily="18" charset="0"/>
                        </a:rPr>
                        <a:t>Protection against multiple paths.</a:t>
                      </a:r>
                      <a:endParaRPr lang="en-DE" sz="19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r>
                        <a:rPr lang="en-GB" sz="1900" kern="1200" dirty="0">
                          <a:solidFill>
                            <a:schemeClr val="tx1"/>
                          </a:solidFill>
                          <a:latin typeface="Times New Roman" panose="02020603050405020304" pitchFamily="18" charset="0"/>
                          <a:ea typeface="+mn-ea"/>
                          <a:cs typeface="Times New Roman" panose="02020603050405020304" pitchFamily="18" charset="0"/>
                        </a:rPr>
                        <a:t>Has finite number of codes.</a:t>
                      </a:r>
                      <a:endParaRPr lang="en-DE" sz="19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274436416"/>
                  </a:ext>
                </a:extLst>
              </a:tr>
              <a:tr h="1016408">
                <a:tc>
                  <a:txBody>
                    <a:bodyPr/>
                    <a:lstStyle/>
                    <a:p>
                      <a:r>
                        <a:rPr lang="en-GB" sz="1900" kern="1200" dirty="0">
                          <a:solidFill>
                            <a:schemeClr val="tx1"/>
                          </a:solidFill>
                          <a:latin typeface="Times New Roman" panose="02020603050405020304" pitchFamily="18" charset="0"/>
                          <a:ea typeface="+mn-ea"/>
                          <a:cs typeface="Times New Roman" panose="02020603050405020304" pitchFamily="18" charset="0"/>
                        </a:rPr>
                        <a:t>Can offer frequency reuse in the case of multibeam Satellites.</a:t>
                      </a:r>
                    </a:p>
                  </a:txBody>
                  <a:tcPr/>
                </a:tc>
                <a:tc>
                  <a:txBody>
                    <a:bodyPr/>
                    <a:lstStyle/>
                    <a:p>
                      <a:endParaRPr lang="en-DE" sz="19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91210874"/>
                  </a:ext>
                </a:extLst>
              </a:tr>
            </a:tbl>
          </a:graphicData>
        </a:graphic>
      </p:graphicFrame>
      <p:sp>
        <p:nvSpPr>
          <p:cNvPr id="3" name="Slide Number Placeholder 2">
            <a:extLst>
              <a:ext uri="{FF2B5EF4-FFF2-40B4-BE49-F238E27FC236}">
                <a16:creationId xmlns:a16="http://schemas.microsoft.com/office/drawing/2014/main" id="{C0C7214D-B0F5-33D6-4D18-ADA0027B2449}"/>
              </a:ext>
            </a:extLst>
          </p:cNvPr>
          <p:cNvSpPr>
            <a:spLocks noGrp="1"/>
          </p:cNvSpPr>
          <p:nvPr>
            <p:ph type="sldNum" sz="quarter" idx="12"/>
          </p:nvPr>
        </p:nvSpPr>
        <p:spPr/>
        <p:txBody>
          <a:bodyPr/>
          <a:lstStyle/>
          <a:p>
            <a:fld id="{7379E986-F6E9-EA4D-B0C9-9ABE10BB32C6}" type="slidenum">
              <a:rPr lang="en-DE" smtClean="0"/>
              <a:t>17</a:t>
            </a:fld>
            <a:endParaRPr lang="en-DE"/>
          </a:p>
        </p:txBody>
      </p:sp>
      <p:grpSp>
        <p:nvGrpSpPr>
          <p:cNvPr id="5" name="Group 4">
            <a:extLst>
              <a:ext uri="{FF2B5EF4-FFF2-40B4-BE49-F238E27FC236}">
                <a16:creationId xmlns:a16="http://schemas.microsoft.com/office/drawing/2014/main" id="{947F885B-777C-5DE2-B113-6E0848AD561C}"/>
              </a:ext>
            </a:extLst>
          </p:cNvPr>
          <p:cNvGrpSpPr>
            <a:grpSpLocks/>
          </p:cNvGrpSpPr>
          <p:nvPr/>
        </p:nvGrpSpPr>
        <p:grpSpPr bwMode="auto">
          <a:xfrm>
            <a:off x="8377097" y="36128"/>
            <a:ext cx="3581355" cy="954161"/>
            <a:chOff x="0" y="0"/>
            <a:chExt cx="58184" cy="17828"/>
          </a:xfrm>
        </p:grpSpPr>
        <p:sp>
          <p:nvSpPr>
            <p:cNvPr id="6" name="Rectangle 5">
              <a:extLst>
                <a:ext uri="{FF2B5EF4-FFF2-40B4-BE49-F238E27FC236}">
                  <a16:creationId xmlns:a16="http://schemas.microsoft.com/office/drawing/2014/main" id="{FF1586A3-5045-FED7-870A-03426D647CF1}"/>
                </a:ext>
              </a:extLst>
            </p:cNvPr>
            <p:cNvSpPr>
              <a:spLocks noChangeArrowheads="1"/>
            </p:cNvSpPr>
            <p:nvPr/>
          </p:nvSpPr>
          <p:spPr bwMode="auto">
            <a:xfrm>
              <a:off x="57619" y="10472"/>
              <a:ext cx="458"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sp>
          <p:nvSpPr>
            <p:cNvPr id="7" name="Rectangle 6">
              <a:extLst>
                <a:ext uri="{FF2B5EF4-FFF2-40B4-BE49-F238E27FC236}">
                  <a16:creationId xmlns:a16="http://schemas.microsoft.com/office/drawing/2014/main" id="{33DC5DDD-5BEC-73EE-D122-E98D2A8A2558}"/>
                </a:ext>
              </a:extLst>
            </p:cNvPr>
            <p:cNvSpPr>
              <a:spLocks noChangeArrowheads="1"/>
            </p:cNvSpPr>
            <p:nvPr/>
          </p:nvSpPr>
          <p:spPr bwMode="auto">
            <a:xfrm>
              <a:off x="57726" y="12331"/>
              <a:ext cx="458" cy="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pic>
          <p:nvPicPr>
            <p:cNvPr id="8" name="Picture 7">
              <a:extLst>
                <a:ext uri="{FF2B5EF4-FFF2-40B4-BE49-F238E27FC236}">
                  <a16:creationId xmlns:a16="http://schemas.microsoft.com/office/drawing/2014/main" id="{97BC228C-81BD-FB7F-0AB8-274714D84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69" y="0"/>
              <a:ext cx="24038" cy="11614"/>
            </a:xfrm>
            <a:prstGeom prst="rect">
              <a:avLst/>
            </a:prstGeom>
            <a:noFill/>
            <a:extLst>
              <a:ext uri="{909E8E84-426E-40DD-AFC4-6F175D3DCCD1}">
                <a14:hiddenFill xmlns:a14="http://schemas.microsoft.com/office/drawing/2010/main">
                  <a:solidFill>
                    <a:srgbClr val="FFFFFF"/>
                  </a:solidFill>
                </a14:hiddenFill>
              </a:ext>
            </a:extLst>
          </p:spPr>
        </p:pic>
        <p:sp>
          <p:nvSpPr>
            <p:cNvPr id="9" name="Shape 11">
              <a:extLst>
                <a:ext uri="{FF2B5EF4-FFF2-40B4-BE49-F238E27FC236}">
                  <a16:creationId xmlns:a16="http://schemas.microsoft.com/office/drawing/2014/main" id="{A344AE15-FD1E-BF8C-3B27-ED1D2927B776}"/>
                </a:ext>
              </a:extLst>
            </p:cNvPr>
            <p:cNvSpPr>
              <a:spLocks/>
            </p:cNvSpPr>
            <p:nvPr/>
          </p:nvSpPr>
          <p:spPr bwMode="auto">
            <a:xfrm>
              <a:off x="3" y="13093"/>
              <a:ext cx="57594" cy="108"/>
            </a:xfrm>
            <a:custGeom>
              <a:avLst/>
              <a:gdLst>
                <a:gd name="T0" fmla="*/ 2879725 w 5759450"/>
                <a:gd name="T1" fmla="*/ 0 h 10795"/>
                <a:gd name="T2" fmla="*/ 4470146 w 5759450"/>
                <a:gd name="T3" fmla="*/ 0 h 10795"/>
                <a:gd name="T4" fmla="*/ 5759450 w 5759450"/>
                <a:gd name="T5" fmla="*/ 2413 h 10795"/>
                <a:gd name="T6" fmla="*/ 5759450 w 5759450"/>
                <a:gd name="T7" fmla="*/ 5334 h 10795"/>
                <a:gd name="T8" fmla="*/ 5759450 w 5759450"/>
                <a:gd name="T9" fmla="*/ 8382 h 10795"/>
                <a:gd name="T10" fmla="*/ 4470146 w 5759450"/>
                <a:gd name="T11" fmla="*/ 10795 h 10795"/>
                <a:gd name="T12" fmla="*/ 2879725 w 5759450"/>
                <a:gd name="T13" fmla="*/ 10795 h 10795"/>
                <a:gd name="T14" fmla="*/ 1289304 w 5759450"/>
                <a:gd name="T15" fmla="*/ 10795 h 10795"/>
                <a:gd name="T16" fmla="*/ 0 w 5759450"/>
                <a:gd name="T17" fmla="*/ 8382 h 10795"/>
                <a:gd name="T18" fmla="*/ 0 w 5759450"/>
                <a:gd name="T19" fmla="*/ 5334 h 10795"/>
                <a:gd name="T20" fmla="*/ 0 w 5759450"/>
                <a:gd name="T21" fmla="*/ 2413 h 10795"/>
                <a:gd name="T22" fmla="*/ 1289304 w 5759450"/>
                <a:gd name="T23" fmla="*/ 0 h 10795"/>
                <a:gd name="T24" fmla="*/ 2879725 w 5759450"/>
                <a:gd name="T25" fmla="*/ 0 h 10795"/>
                <a:gd name="T26" fmla="*/ 0 w 5759450"/>
                <a:gd name="T27" fmla="*/ 0 h 10795"/>
                <a:gd name="T28" fmla="*/ 5759450 w 5759450"/>
                <a:gd name="T29" fmla="*/ 10795 h 10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5759450" h="10795">
                  <a:moveTo>
                    <a:pt x="2879725" y="0"/>
                  </a:moveTo>
                  <a:cubicBezTo>
                    <a:pt x="4470146" y="0"/>
                    <a:pt x="5759450" y="2413"/>
                    <a:pt x="5759450" y="5334"/>
                  </a:cubicBezTo>
                  <a:cubicBezTo>
                    <a:pt x="5759450" y="8382"/>
                    <a:pt x="4470146" y="10795"/>
                    <a:pt x="2879725" y="10795"/>
                  </a:cubicBezTo>
                  <a:cubicBezTo>
                    <a:pt x="1289304" y="10795"/>
                    <a:pt x="0" y="8382"/>
                    <a:pt x="0" y="5334"/>
                  </a:cubicBezTo>
                  <a:cubicBezTo>
                    <a:pt x="0" y="2413"/>
                    <a:pt x="1289304" y="0"/>
                    <a:pt x="2879725" y="0"/>
                  </a:cubicBezTo>
                  <a:close/>
                </a:path>
              </a:pathLst>
            </a:custGeom>
            <a:solidFill>
              <a:srgbClr val="4F81BD"/>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US"/>
            </a:p>
          </p:txBody>
        </p:sp>
        <p:sp>
          <p:nvSpPr>
            <p:cNvPr id="10" name="Rectangle 9">
              <a:extLst>
                <a:ext uri="{FF2B5EF4-FFF2-40B4-BE49-F238E27FC236}">
                  <a16:creationId xmlns:a16="http://schemas.microsoft.com/office/drawing/2014/main" id="{2AC4406B-3403-867B-0045-E2F4B35603CE}"/>
                </a:ext>
              </a:extLst>
            </p:cNvPr>
            <p:cNvSpPr>
              <a:spLocks noChangeArrowheads="1"/>
            </p:cNvSpPr>
            <p:nvPr/>
          </p:nvSpPr>
          <p:spPr bwMode="auto">
            <a:xfrm>
              <a:off x="0" y="14050"/>
              <a:ext cx="838" cy="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2200">
                  <a:solidFill>
                    <a:srgbClr val="000000"/>
                  </a:solidFill>
                  <a:effectLst/>
                  <a:latin typeface="Calibri" panose="020F0502020204030204" pitchFamily="34" charset="0"/>
                  <a:ea typeface="Calibri" panose="020F0502020204030204" pitchFamily="34" charset="0"/>
                </a:rPr>
                <a:t> </a:t>
              </a:r>
              <a:endParaRPr lang="en-US" sz="12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2375143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8FA6-B0A5-AB4F-A462-52D5462521F9}"/>
              </a:ext>
            </a:extLst>
          </p:cNvPr>
          <p:cNvSpPr>
            <a:spLocks noGrp="1"/>
          </p:cNvSpPr>
          <p:nvPr>
            <p:ph type="title"/>
          </p:nvPr>
        </p:nvSpPr>
        <p:spPr>
          <a:xfrm>
            <a:off x="646111" y="452719"/>
            <a:ext cx="10707689" cy="1101864"/>
          </a:xfrm>
        </p:spPr>
        <p:txBody>
          <a:bodyPr>
            <a:normAutofit/>
          </a:bodyPr>
          <a:lstStyle/>
          <a:p>
            <a:r>
              <a:rPr lang="en-GB" dirty="0">
                <a:latin typeface="Times New Roman" panose="02020603050405020304" pitchFamily="18" charset="0"/>
                <a:cs typeface="Times New Roman" panose="02020603050405020304" pitchFamily="18" charset="0"/>
              </a:rPr>
              <a:t>Space Division Multiple access (SDMA)</a:t>
            </a:r>
            <a:endParaRPr lang="en-DE"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718B08ED-B6CF-E1C7-F8AC-9D1216753293}"/>
              </a:ext>
            </a:extLst>
          </p:cNvPr>
          <p:cNvSpPr>
            <a:spLocks noGrp="1"/>
          </p:cNvSpPr>
          <p:nvPr>
            <p:ph idx="1"/>
          </p:nvPr>
        </p:nvSpPr>
        <p:spPr>
          <a:xfrm>
            <a:off x="838200" y="1779639"/>
            <a:ext cx="6355655" cy="4857135"/>
          </a:xfrm>
        </p:spPr>
        <p:txBody>
          <a:bodyPr>
            <a:normAutofit/>
          </a:bodyPr>
          <a:lstStyle/>
          <a:p>
            <a:pPr algn="just">
              <a:spcBef>
                <a:spcPts val="1200"/>
              </a:spcBef>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Segmenting the radio coverage into focused radio beams that reuse the same frequency.</a:t>
            </a:r>
          </a:p>
          <a:p>
            <a:pPr algn="just">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Enhances the Signal-to-Interference Ratio.</a:t>
            </a:r>
          </a:p>
          <a:p>
            <a:pPr algn="l">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Attain Spatial separation through dedicated beam formation differentiated by polarization.</a:t>
            </a:r>
          </a:p>
          <a:p>
            <a:pPr algn="l">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Two beam-forming strategies through:</a:t>
            </a:r>
          </a:p>
          <a:p>
            <a:pPr lvl="1"/>
            <a:r>
              <a:rPr lang="en-GB" sz="1500" dirty="0">
                <a:latin typeface="Times New Roman" panose="02020603050405020304" pitchFamily="18" charset="0"/>
                <a:cs typeface="Times New Roman" panose="02020603050405020304" pitchFamily="18" charset="0"/>
              </a:rPr>
              <a:t>Switched Spot beam Antenna.</a:t>
            </a:r>
          </a:p>
          <a:p>
            <a:pPr lvl="1"/>
            <a:r>
              <a:rPr lang="en-GB" sz="1500" dirty="0">
                <a:latin typeface="Times New Roman" panose="02020603050405020304" pitchFamily="18" charset="0"/>
                <a:cs typeface="Times New Roman" panose="02020603050405020304" pitchFamily="18" charset="0"/>
              </a:rPr>
              <a:t>Adaptive Array Antenna.</a:t>
            </a:r>
          </a:p>
          <a:p>
            <a:pPr>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Switched Spot beam Antenna creates overlapping beams for comprehensive coverage.</a:t>
            </a:r>
          </a:p>
          <a:p>
            <a:pPr>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Adaptive Array Antenna chooses a specific beam pattern from a set of preset fixed patterns based on the location of the user.</a:t>
            </a:r>
          </a:p>
          <a:p>
            <a:pPr lvl="1">
              <a:buFont typeface="Wingdings" panose="05000000000000000000" pitchFamily="2" charset="2"/>
              <a:buChar char="q"/>
            </a:pPr>
            <a:endParaRPr lang="en-GB"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q"/>
            </a:pPr>
            <a:endParaRPr lang="en-GB" sz="15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0C7214D-B0F5-33D6-4D18-ADA0027B2449}"/>
              </a:ext>
            </a:extLst>
          </p:cNvPr>
          <p:cNvSpPr>
            <a:spLocks noGrp="1"/>
          </p:cNvSpPr>
          <p:nvPr>
            <p:ph type="sldNum" sz="quarter" idx="12"/>
          </p:nvPr>
        </p:nvSpPr>
        <p:spPr/>
        <p:txBody>
          <a:bodyPr/>
          <a:lstStyle/>
          <a:p>
            <a:fld id="{7379E986-F6E9-EA4D-B0C9-9ABE10BB32C6}" type="slidenum">
              <a:rPr lang="en-DE" smtClean="0"/>
              <a:t>18</a:t>
            </a:fld>
            <a:endParaRPr lang="en-DE"/>
          </a:p>
        </p:txBody>
      </p:sp>
      <p:sp>
        <p:nvSpPr>
          <p:cNvPr id="7" name="TextBox 6">
            <a:extLst>
              <a:ext uri="{FF2B5EF4-FFF2-40B4-BE49-F238E27FC236}">
                <a16:creationId xmlns:a16="http://schemas.microsoft.com/office/drawing/2014/main" id="{16DF6AEE-D63A-44AE-7D13-3C64B291820E}"/>
              </a:ext>
            </a:extLst>
          </p:cNvPr>
          <p:cNvSpPr txBox="1"/>
          <p:nvPr/>
        </p:nvSpPr>
        <p:spPr>
          <a:xfrm>
            <a:off x="7474562" y="4806427"/>
            <a:ext cx="4287643" cy="523220"/>
          </a:xfrm>
          <a:prstGeom prst="rect">
            <a:avLst/>
          </a:prstGeom>
          <a:noFill/>
        </p:spPr>
        <p:txBody>
          <a:bodyPr wrap="square" rtlCol="0">
            <a:spAutoFit/>
          </a:bodyPr>
          <a:lstStyle/>
          <a:p>
            <a:pPr algn="ctr"/>
            <a:r>
              <a:rPr lang="en-GB" sz="1400" i="1" dirty="0">
                <a:latin typeface="Times New Roman" panose="02020603050405020304" pitchFamily="18" charset="0"/>
                <a:cs typeface="Times New Roman" panose="02020603050405020304" pitchFamily="18" charset="0"/>
              </a:rPr>
              <a:t>Figure 8: Beam patterns from (a) Switched Spot Beam Antenna. (b) Adaptive Antenna for SDMA.</a:t>
            </a:r>
            <a:endParaRPr lang="en-DE" sz="1400" i="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97FBE78-7979-35B5-717D-CE45485761B0}"/>
              </a:ext>
            </a:extLst>
          </p:cNvPr>
          <p:cNvPicPr>
            <a:picLocks noChangeAspect="1"/>
          </p:cNvPicPr>
          <p:nvPr/>
        </p:nvPicPr>
        <p:blipFill>
          <a:blip r:embed="rId3">
            <a:duotone>
              <a:prstClr val="black"/>
              <a:schemeClr val="accent1">
                <a:tint val="45000"/>
                <a:satMod val="400000"/>
              </a:schemeClr>
            </a:duotone>
          </a:blip>
          <a:stretch>
            <a:fillRect/>
          </a:stretch>
        </p:blipFill>
        <p:spPr>
          <a:xfrm>
            <a:off x="7096539" y="2301720"/>
            <a:ext cx="4946374" cy="2504707"/>
          </a:xfrm>
          <a:prstGeom prst="rect">
            <a:avLst/>
          </a:prstGeom>
          <a:ln>
            <a:solidFill>
              <a:schemeClr val="tx1"/>
            </a:solidFill>
          </a:ln>
        </p:spPr>
      </p:pic>
      <p:grpSp>
        <p:nvGrpSpPr>
          <p:cNvPr id="9" name="Group 8">
            <a:extLst>
              <a:ext uri="{FF2B5EF4-FFF2-40B4-BE49-F238E27FC236}">
                <a16:creationId xmlns:a16="http://schemas.microsoft.com/office/drawing/2014/main" id="{2B9E44E5-11A0-5C9C-7F2E-F40D9148BFBF}"/>
              </a:ext>
            </a:extLst>
          </p:cNvPr>
          <p:cNvGrpSpPr>
            <a:grpSpLocks/>
          </p:cNvGrpSpPr>
          <p:nvPr/>
        </p:nvGrpSpPr>
        <p:grpSpPr bwMode="auto">
          <a:xfrm>
            <a:off x="8377097" y="36128"/>
            <a:ext cx="3581355" cy="954161"/>
            <a:chOff x="0" y="0"/>
            <a:chExt cx="58184" cy="17828"/>
          </a:xfrm>
        </p:grpSpPr>
        <p:sp>
          <p:nvSpPr>
            <p:cNvPr id="10" name="Rectangle 9">
              <a:extLst>
                <a:ext uri="{FF2B5EF4-FFF2-40B4-BE49-F238E27FC236}">
                  <a16:creationId xmlns:a16="http://schemas.microsoft.com/office/drawing/2014/main" id="{F1FA62A0-96CE-6B5A-10EE-1C98B92599E4}"/>
                </a:ext>
              </a:extLst>
            </p:cNvPr>
            <p:cNvSpPr>
              <a:spLocks noChangeArrowheads="1"/>
            </p:cNvSpPr>
            <p:nvPr/>
          </p:nvSpPr>
          <p:spPr bwMode="auto">
            <a:xfrm>
              <a:off x="57619" y="10472"/>
              <a:ext cx="458"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sp>
          <p:nvSpPr>
            <p:cNvPr id="11" name="Rectangle 10">
              <a:extLst>
                <a:ext uri="{FF2B5EF4-FFF2-40B4-BE49-F238E27FC236}">
                  <a16:creationId xmlns:a16="http://schemas.microsoft.com/office/drawing/2014/main" id="{FE6685EA-4370-B7E8-5A8D-9C9E0A0F9463}"/>
                </a:ext>
              </a:extLst>
            </p:cNvPr>
            <p:cNvSpPr>
              <a:spLocks noChangeArrowheads="1"/>
            </p:cNvSpPr>
            <p:nvPr/>
          </p:nvSpPr>
          <p:spPr bwMode="auto">
            <a:xfrm>
              <a:off x="57726" y="12331"/>
              <a:ext cx="458" cy="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pic>
          <p:nvPicPr>
            <p:cNvPr id="18" name="Picture 17">
              <a:extLst>
                <a:ext uri="{FF2B5EF4-FFF2-40B4-BE49-F238E27FC236}">
                  <a16:creationId xmlns:a16="http://schemas.microsoft.com/office/drawing/2014/main" id="{91A60F09-673C-9F80-4F8B-A227CDC8D4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69" y="0"/>
              <a:ext cx="24038" cy="11614"/>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11">
              <a:extLst>
                <a:ext uri="{FF2B5EF4-FFF2-40B4-BE49-F238E27FC236}">
                  <a16:creationId xmlns:a16="http://schemas.microsoft.com/office/drawing/2014/main" id="{7D6A65A9-87A3-6226-B0C6-7615119705CE}"/>
                </a:ext>
              </a:extLst>
            </p:cNvPr>
            <p:cNvSpPr>
              <a:spLocks/>
            </p:cNvSpPr>
            <p:nvPr/>
          </p:nvSpPr>
          <p:spPr bwMode="auto">
            <a:xfrm>
              <a:off x="3" y="13093"/>
              <a:ext cx="57594" cy="108"/>
            </a:xfrm>
            <a:custGeom>
              <a:avLst/>
              <a:gdLst>
                <a:gd name="T0" fmla="*/ 2879725 w 5759450"/>
                <a:gd name="T1" fmla="*/ 0 h 10795"/>
                <a:gd name="T2" fmla="*/ 4470146 w 5759450"/>
                <a:gd name="T3" fmla="*/ 0 h 10795"/>
                <a:gd name="T4" fmla="*/ 5759450 w 5759450"/>
                <a:gd name="T5" fmla="*/ 2413 h 10795"/>
                <a:gd name="T6" fmla="*/ 5759450 w 5759450"/>
                <a:gd name="T7" fmla="*/ 5334 h 10795"/>
                <a:gd name="T8" fmla="*/ 5759450 w 5759450"/>
                <a:gd name="T9" fmla="*/ 8382 h 10795"/>
                <a:gd name="T10" fmla="*/ 4470146 w 5759450"/>
                <a:gd name="T11" fmla="*/ 10795 h 10795"/>
                <a:gd name="T12" fmla="*/ 2879725 w 5759450"/>
                <a:gd name="T13" fmla="*/ 10795 h 10795"/>
                <a:gd name="T14" fmla="*/ 1289304 w 5759450"/>
                <a:gd name="T15" fmla="*/ 10795 h 10795"/>
                <a:gd name="T16" fmla="*/ 0 w 5759450"/>
                <a:gd name="T17" fmla="*/ 8382 h 10795"/>
                <a:gd name="T18" fmla="*/ 0 w 5759450"/>
                <a:gd name="T19" fmla="*/ 5334 h 10795"/>
                <a:gd name="T20" fmla="*/ 0 w 5759450"/>
                <a:gd name="T21" fmla="*/ 2413 h 10795"/>
                <a:gd name="T22" fmla="*/ 1289304 w 5759450"/>
                <a:gd name="T23" fmla="*/ 0 h 10795"/>
                <a:gd name="T24" fmla="*/ 2879725 w 5759450"/>
                <a:gd name="T25" fmla="*/ 0 h 10795"/>
                <a:gd name="T26" fmla="*/ 0 w 5759450"/>
                <a:gd name="T27" fmla="*/ 0 h 10795"/>
                <a:gd name="T28" fmla="*/ 5759450 w 5759450"/>
                <a:gd name="T29" fmla="*/ 10795 h 10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5759450" h="10795">
                  <a:moveTo>
                    <a:pt x="2879725" y="0"/>
                  </a:moveTo>
                  <a:cubicBezTo>
                    <a:pt x="4470146" y="0"/>
                    <a:pt x="5759450" y="2413"/>
                    <a:pt x="5759450" y="5334"/>
                  </a:cubicBezTo>
                  <a:cubicBezTo>
                    <a:pt x="5759450" y="8382"/>
                    <a:pt x="4470146" y="10795"/>
                    <a:pt x="2879725" y="10795"/>
                  </a:cubicBezTo>
                  <a:cubicBezTo>
                    <a:pt x="1289304" y="10795"/>
                    <a:pt x="0" y="8382"/>
                    <a:pt x="0" y="5334"/>
                  </a:cubicBezTo>
                  <a:cubicBezTo>
                    <a:pt x="0" y="2413"/>
                    <a:pt x="1289304" y="0"/>
                    <a:pt x="2879725" y="0"/>
                  </a:cubicBezTo>
                  <a:close/>
                </a:path>
              </a:pathLst>
            </a:custGeom>
            <a:solidFill>
              <a:srgbClr val="4F81BD"/>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US"/>
            </a:p>
          </p:txBody>
        </p:sp>
        <p:sp>
          <p:nvSpPr>
            <p:cNvPr id="22" name="Rectangle 21">
              <a:extLst>
                <a:ext uri="{FF2B5EF4-FFF2-40B4-BE49-F238E27FC236}">
                  <a16:creationId xmlns:a16="http://schemas.microsoft.com/office/drawing/2014/main" id="{5D6FE52D-A35F-878D-E61B-98B82524EA8C}"/>
                </a:ext>
              </a:extLst>
            </p:cNvPr>
            <p:cNvSpPr>
              <a:spLocks noChangeArrowheads="1"/>
            </p:cNvSpPr>
            <p:nvPr/>
          </p:nvSpPr>
          <p:spPr bwMode="auto">
            <a:xfrm>
              <a:off x="0" y="14050"/>
              <a:ext cx="838" cy="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2200">
                  <a:solidFill>
                    <a:srgbClr val="000000"/>
                  </a:solidFill>
                  <a:effectLst/>
                  <a:latin typeface="Calibri" panose="020F0502020204030204" pitchFamily="34" charset="0"/>
                  <a:ea typeface="Calibri" panose="020F0502020204030204" pitchFamily="34" charset="0"/>
                </a:rPr>
                <a:t> </a:t>
              </a:r>
              <a:endParaRPr lang="en-US" sz="12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2755300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8FA6-B0A5-AB4F-A462-52D5462521F9}"/>
              </a:ext>
            </a:extLst>
          </p:cNvPr>
          <p:cNvSpPr>
            <a:spLocks noGrp="1"/>
          </p:cNvSpPr>
          <p:nvPr>
            <p:ph type="title"/>
          </p:nvPr>
        </p:nvSpPr>
        <p:spPr>
          <a:xfrm>
            <a:off x="646111" y="452718"/>
            <a:ext cx="10707689" cy="1241985"/>
          </a:xfrm>
        </p:spPr>
        <p:txBody>
          <a:bodyPr>
            <a:normAutofit/>
          </a:bodyPr>
          <a:lstStyle/>
          <a:p>
            <a:r>
              <a:rPr lang="en-GB" dirty="0">
                <a:latin typeface="Times New Roman" panose="02020603050405020304" pitchFamily="18" charset="0"/>
                <a:cs typeface="Times New Roman" panose="02020603050405020304" pitchFamily="18" charset="0"/>
              </a:rPr>
              <a:t>Advantage of SDMA</a:t>
            </a:r>
            <a:endParaRPr lang="en-DE" dirty="0">
              <a:latin typeface="Times New Roman" panose="02020603050405020304" pitchFamily="18" charset="0"/>
              <a:cs typeface="Times New Roman" panose="02020603050405020304" pitchFamily="18" charset="0"/>
            </a:endParaRPr>
          </a:p>
        </p:txBody>
      </p:sp>
      <p:graphicFrame>
        <p:nvGraphicFramePr>
          <p:cNvPr id="19" name="Content Placeholder 4">
            <a:extLst>
              <a:ext uri="{FF2B5EF4-FFF2-40B4-BE49-F238E27FC236}">
                <a16:creationId xmlns:a16="http://schemas.microsoft.com/office/drawing/2014/main" id="{D0EE98F2-E9BD-1C5D-32EA-414A33D7A108}"/>
              </a:ext>
            </a:extLst>
          </p:cNvPr>
          <p:cNvGraphicFramePr>
            <a:graphicFrameLocks noGrp="1"/>
          </p:cNvGraphicFramePr>
          <p:nvPr>
            <p:ph idx="1"/>
            <p:extLst>
              <p:ext uri="{D42A27DB-BD31-4B8C-83A1-F6EECF244321}">
                <p14:modId xmlns:p14="http://schemas.microsoft.com/office/powerpoint/2010/main" val="3360944075"/>
              </p:ext>
            </p:extLst>
          </p:nvPr>
        </p:nvGraphicFramePr>
        <p:xfrm>
          <a:off x="838200" y="1779639"/>
          <a:ext cx="10515600" cy="41688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C0C7214D-B0F5-33D6-4D18-ADA0027B2449}"/>
              </a:ext>
            </a:extLst>
          </p:cNvPr>
          <p:cNvSpPr>
            <a:spLocks noGrp="1"/>
          </p:cNvSpPr>
          <p:nvPr>
            <p:ph type="sldNum" sz="quarter" idx="12"/>
          </p:nvPr>
        </p:nvSpPr>
        <p:spPr/>
        <p:txBody>
          <a:bodyPr/>
          <a:lstStyle/>
          <a:p>
            <a:fld id="{7379E986-F6E9-EA4D-B0C9-9ABE10BB32C6}" type="slidenum">
              <a:rPr lang="en-DE" smtClean="0"/>
              <a:t>19</a:t>
            </a:fld>
            <a:endParaRPr lang="en-DE"/>
          </a:p>
        </p:txBody>
      </p:sp>
      <p:grpSp>
        <p:nvGrpSpPr>
          <p:cNvPr id="4" name="Group 3">
            <a:extLst>
              <a:ext uri="{FF2B5EF4-FFF2-40B4-BE49-F238E27FC236}">
                <a16:creationId xmlns:a16="http://schemas.microsoft.com/office/drawing/2014/main" id="{4393B8E9-6BA6-169A-8635-C5CE32A1972D}"/>
              </a:ext>
            </a:extLst>
          </p:cNvPr>
          <p:cNvGrpSpPr>
            <a:grpSpLocks/>
          </p:cNvGrpSpPr>
          <p:nvPr/>
        </p:nvGrpSpPr>
        <p:grpSpPr bwMode="auto">
          <a:xfrm>
            <a:off x="8377097" y="36128"/>
            <a:ext cx="3581355" cy="954161"/>
            <a:chOff x="0" y="0"/>
            <a:chExt cx="58184" cy="17828"/>
          </a:xfrm>
        </p:grpSpPr>
        <p:sp>
          <p:nvSpPr>
            <p:cNvPr id="6" name="Rectangle 5">
              <a:extLst>
                <a:ext uri="{FF2B5EF4-FFF2-40B4-BE49-F238E27FC236}">
                  <a16:creationId xmlns:a16="http://schemas.microsoft.com/office/drawing/2014/main" id="{F696B5F0-F987-6F14-97D6-4DB26AF60475}"/>
                </a:ext>
              </a:extLst>
            </p:cNvPr>
            <p:cNvSpPr>
              <a:spLocks noChangeArrowheads="1"/>
            </p:cNvSpPr>
            <p:nvPr/>
          </p:nvSpPr>
          <p:spPr bwMode="auto">
            <a:xfrm>
              <a:off x="57619" y="10472"/>
              <a:ext cx="458"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sp>
          <p:nvSpPr>
            <p:cNvPr id="7" name="Rectangle 6">
              <a:extLst>
                <a:ext uri="{FF2B5EF4-FFF2-40B4-BE49-F238E27FC236}">
                  <a16:creationId xmlns:a16="http://schemas.microsoft.com/office/drawing/2014/main" id="{952EDFAF-EF98-EF17-ACB3-4A1ADA6EFBC9}"/>
                </a:ext>
              </a:extLst>
            </p:cNvPr>
            <p:cNvSpPr>
              <a:spLocks noChangeArrowheads="1"/>
            </p:cNvSpPr>
            <p:nvPr/>
          </p:nvSpPr>
          <p:spPr bwMode="auto">
            <a:xfrm>
              <a:off x="57726" y="12331"/>
              <a:ext cx="458" cy="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pic>
          <p:nvPicPr>
            <p:cNvPr id="8" name="Picture 7">
              <a:extLst>
                <a:ext uri="{FF2B5EF4-FFF2-40B4-BE49-F238E27FC236}">
                  <a16:creationId xmlns:a16="http://schemas.microsoft.com/office/drawing/2014/main" id="{F978D0BC-A084-A806-FA76-8EFDE3FE44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69" y="0"/>
              <a:ext cx="24038" cy="11614"/>
            </a:xfrm>
            <a:prstGeom prst="rect">
              <a:avLst/>
            </a:prstGeom>
            <a:noFill/>
            <a:extLst>
              <a:ext uri="{909E8E84-426E-40DD-AFC4-6F175D3DCCD1}">
                <a14:hiddenFill xmlns:a14="http://schemas.microsoft.com/office/drawing/2010/main">
                  <a:solidFill>
                    <a:srgbClr val="FFFFFF"/>
                  </a:solidFill>
                </a14:hiddenFill>
              </a:ext>
            </a:extLst>
          </p:spPr>
        </p:pic>
        <p:sp>
          <p:nvSpPr>
            <p:cNvPr id="9" name="Shape 11">
              <a:extLst>
                <a:ext uri="{FF2B5EF4-FFF2-40B4-BE49-F238E27FC236}">
                  <a16:creationId xmlns:a16="http://schemas.microsoft.com/office/drawing/2014/main" id="{3D330CD7-AC59-EA92-244E-22E4AC8795E8}"/>
                </a:ext>
              </a:extLst>
            </p:cNvPr>
            <p:cNvSpPr>
              <a:spLocks/>
            </p:cNvSpPr>
            <p:nvPr/>
          </p:nvSpPr>
          <p:spPr bwMode="auto">
            <a:xfrm>
              <a:off x="3" y="13093"/>
              <a:ext cx="57594" cy="108"/>
            </a:xfrm>
            <a:custGeom>
              <a:avLst/>
              <a:gdLst>
                <a:gd name="T0" fmla="*/ 2879725 w 5759450"/>
                <a:gd name="T1" fmla="*/ 0 h 10795"/>
                <a:gd name="T2" fmla="*/ 4470146 w 5759450"/>
                <a:gd name="T3" fmla="*/ 0 h 10795"/>
                <a:gd name="T4" fmla="*/ 5759450 w 5759450"/>
                <a:gd name="T5" fmla="*/ 2413 h 10795"/>
                <a:gd name="T6" fmla="*/ 5759450 w 5759450"/>
                <a:gd name="T7" fmla="*/ 5334 h 10795"/>
                <a:gd name="T8" fmla="*/ 5759450 w 5759450"/>
                <a:gd name="T9" fmla="*/ 8382 h 10795"/>
                <a:gd name="T10" fmla="*/ 4470146 w 5759450"/>
                <a:gd name="T11" fmla="*/ 10795 h 10795"/>
                <a:gd name="T12" fmla="*/ 2879725 w 5759450"/>
                <a:gd name="T13" fmla="*/ 10795 h 10795"/>
                <a:gd name="T14" fmla="*/ 1289304 w 5759450"/>
                <a:gd name="T15" fmla="*/ 10795 h 10795"/>
                <a:gd name="T16" fmla="*/ 0 w 5759450"/>
                <a:gd name="T17" fmla="*/ 8382 h 10795"/>
                <a:gd name="T18" fmla="*/ 0 w 5759450"/>
                <a:gd name="T19" fmla="*/ 5334 h 10795"/>
                <a:gd name="T20" fmla="*/ 0 w 5759450"/>
                <a:gd name="T21" fmla="*/ 2413 h 10795"/>
                <a:gd name="T22" fmla="*/ 1289304 w 5759450"/>
                <a:gd name="T23" fmla="*/ 0 h 10795"/>
                <a:gd name="T24" fmla="*/ 2879725 w 5759450"/>
                <a:gd name="T25" fmla="*/ 0 h 10795"/>
                <a:gd name="T26" fmla="*/ 0 w 5759450"/>
                <a:gd name="T27" fmla="*/ 0 h 10795"/>
                <a:gd name="T28" fmla="*/ 5759450 w 5759450"/>
                <a:gd name="T29" fmla="*/ 10795 h 10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5759450" h="10795">
                  <a:moveTo>
                    <a:pt x="2879725" y="0"/>
                  </a:moveTo>
                  <a:cubicBezTo>
                    <a:pt x="4470146" y="0"/>
                    <a:pt x="5759450" y="2413"/>
                    <a:pt x="5759450" y="5334"/>
                  </a:cubicBezTo>
                  <a:cubicBezTo>
                    <a:pt x="5759450" y="8382"/>
                    <a:pt x="4470146" y="10795"/>
                    <a:pt x="2879725" y="10795"/>
                  </a:cubicBezTo>
                  <a:cubicBezTo>
                    <a:pt x="1289304" y="10795"/>
                    <a:pt x="0" y="8382"/>
                    <a:pt x="0" y="5334"/>
                  </a:cubicBezTo>
                  <a:cubicBezTo>
                    <a:pt x="0" y="2413"/>
                    <a:pt x="1289304" y="0"/>
                    <a:pt x="2879725" y="0"/>
                  </a:cubicBezTo>
                  <a:close/>
                </a:path>
              </a:pathLst>
            </a:custGeom>
            <a:solidFill>
              <a:srgbClr val="4F81BD"/>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US"/>
            </a:p>
          </p:txBody>
        </p:sp>
        <p:sp>
          <p:nvSpPr>
            <p:cNvPr id="10" name="Rectangle 9">
              <a:extLst>
                <a:ext uri="{FF2B5EF4-FFF2-40B4-BE49-F238E27FC236}">
                  <a16:creationId xmlns:a16="http://schemas.microsoft.com/office/drawing/2014/main" id="{ADDE2761-8D68-9470-DA8E-930FEFF18D05}"/>
                </a:ext>
              </a:extLst>
            </p:cNvPr>
            <p:cNvSpPr>
              <a:spLocks noChangeArrowheads="1"/>
            </p:cNvSpPr>
            <p:nvPr/>
          </p:nvSpPr>
          <p:spPr bwMode="auto">
            <a:xfrm>
              <a:off x="0" y="14050"/>
              <a:ext cx="838" cy="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2200">
                  <a:solidFill>
                    <a:srgbClr val="000000"/>
                  </a:solidFill>
                  <a:effectLst/>
                  <a:latin typeface="Calibri" panose="020F0502020204030204" pitchFamily="34" charset="0"/>
                  <a:ea typeface="Calibri" panose="020F0502020204030204" pitchFamily="34" charset="0"/>
                </a:rPr>
                <a:t> </a:t>
              </a:r>
              <a:endParaRPr lang="en-US" sz="12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1027138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atellite dish under a starry night sky">
            <a:extLst>
              <a:ext uri="{FF2B5EF4-FFF2-40B4-BE49-F238E27FC236}">
                <a16:creationId xmlns:a16="http://schemas.microsoft.com/office/drawing/2014/main" id="{8810E087-DBE3-29DE-7B69-0A6FEFB098CF}"/>
              </a:ext>
            </a:extLst>
          </p:cNvPr>
          <p:cNvPicPr>
            <a:picLocks noChangeAspect="1"/>
          </p:cNvPicPr>
          <p:nvPr/>
        </p:nvPicPr>
        <p:blipFill>
          <a:blip r:embed="rId2">
            <a:clrChange>
              <a:clrFrom>
                <a:srgbClr val="85B8FB"/>
              </a:clrFrom>
              <a:clrTo>
                <a:srgbClr val="85B8FB">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557678" y="2448560"/>
            <a:ext cx="6199114" cy="3838123"/>
          </a:xfrm>
          <a:prstGeom prst="rect">
            <a:avLst/>
          </a:prstGeom>
        </p:spPr>
      </p:pic>
      <p:sp>
        <p:nvSpPr>
          <p:cNvPr id="2" name="Title 1">
            <a:extLst>
              <a:ext uri="{FF2B5EF4-FFF2-40B4-BE49-F238E27FC236}">
                <a16:creationId xmlns:a16="http://schemas.microsoft.com/office/drawing/2014/main" id="{CE718FA6-B0A5-AB4F-A462-52D5462521F9}"/>
              </a:ext>
            </a:extLst>
          </p:cNvPr>
          <p:cNvSpPr>
            <a:spLocks noGrp="1"/>
          </p:cNvSpPr>
          <p:nvPr>
            <p:ph type="title"/>
          </p:nvPr>
        </p:nvSpPr>
        <p:spPr>
          <a:xfrm>
            <a:off x="646111" y="452717"/>
            <a:ext cx="9404723" cy="2421111"/>
          </a:xfrm>
        </p:spPr>
        <p:txBody>
          <a:bodyPr/>
          <a:lstStyle/>
          <a:p>
            <a:r>
              <a:rPr lang="en-GB">
                <a:latin typeface="Times New Roman" panose="02020603050405020304" pitchFamily="18" charset="0"/>
                <a:cs typeface="Times New Roman" panose="02020603050405020304" pitchFamily="18" charset="0"/>
              </a:rPr>
              <a:t>Multiple access (MA) techniques used for satellite communications</a:t>
            </a:r>
            <a:endParaRPr lang="en-DE"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811BF4F-2D0A-8F4F-AF8F-45F53A47092D}"/>
              </a:ext>
            </a:extLst>
          </p:cNvPr>
          <p:cNvSpPr>
            <a:spLocks noGrp="1"/>
          </p:cNvSpPr>
          <p:nvPr>
            <p:ph idx="1"/>
          </p:nvPr>
        </p:nvSpPr>
        <p:spPr>
          <a:xfrm>
            <a:off x="6868513" y="4955458"/>
            <a:ext cx="5089939" cy="1389333"/>
          </a:xfrm>
        </p:spPr>
        <p:txBody>
          <a:bodyPr>
            <a:normAutofit fontScale="85000" lnSpcReduction="10000"/>
          </a:bodyPr>
          <a:lstStyle/>
          <a:p>
            <a:pPr marL="0" indent="0">
              <a:buNone/>
            </a:pPr>
            <a:r>
              <a:rPr lang="en-DE">
                <a:latin typeface="Times New Roman" panose="02020603050405020304" pitchFamily="18" charset="0"/>
                <a:cs typeface="Times New Roman" panose="02020603050405020304" pitchFamily="18" charset="0"/>
              </a:rPr>
              <a:t>Presented by : </a:t>
            </a:r>
            <a:r>
              <a:rPr lang="en-GB">
                <a:latin typeface="Times New Roman" panose="02020603050405020304" pitchFamily="18" charset="0"/>
                <a:cs typeface="Times New Roman" panose="02020603050405020304" pitchFamily="18" charset="0"/>
              </a:rPr>
              <a:t>Tanu Agarwal</a:t>
            </a:r>
            <a:endParaRPr lang="en-DE">
              <a:latin typeface="Times New Roman" panose="02020603050405020304" pitchFamily="18" charset="0"/>
              <a:cs typeface="Times New Roman" panose="02020603050405020304" pitchFamily="18" charset="0"/>
            </a:endParaRPr>
          </a:p>
          <a:p>
            <a:pPr marL="0" indent="0">
              <a:buNone/>
            </a:pPr>
            <a:r>
              <a:rPr lang="en-DE">
                <a:latin typeface="Times New Roman" panose="02020603050405020304" pitchFamily="18" charset="0"/>
                <a:cs typeface="Times New Roman" panose="02020603050405020304" pitchFamily="18" charset="0"/>
              </a:rPr>
              <a:t>Matriculation No. : 1</a:t>
            </a:r>
            <a:r>
              <a:rPr lang="en-GB">
                <a:latin typeface="Times New Roman" panose="02020603050405020304" pitchFamily="18" charset="0"/>
                <a:cs typeface="Times New Roman" panose="02020603050405020304" pitchFamily="18" charset="0"/>
              </a:rPr>
              <a:t>428490</a:t>
            </a:r>
            <a:endParaRPr lang="en-DE">
              <a:latin typeface="Times New Roman" panose="02020603050405020304" pitchFamily="18" charset="0"/>
              <a:cs typeface="Times New Roman" panose="02020603050405020304" pitchFamily="18" charset="0"/>
            </a:endParaRPr>
          </a:p>
          <a:p>
            <a:pPr marL="0" indent="0">
              <a:buNone/>
            </a:pPr>
            <a:r>
              <a:rPr lang="en-DE">
                <a:latin typeface="Times New Roman" panose="02020603050405020304" pitchFamily="18" charset="0"/>
                <a:cs typeface="Times New Roman" panose="02020603050405020304" pitchFamily="18" charset="0"/>
              </a:rPr>
              <a:t>Email : </a:t>
            </a:r>
            <a:r>
              <a:rPr lang="en-GB">
                <a:latin typeface="Times New Roman" panose="02020603050405020304" pitchFamily="18" charset="0"/>
                <a:cs typeface="Times New Roman" panose="02020603050405020304" pitchFamily="18" charset="0"/>
              </a:rPr>
              <a:t>tanu.agarwal</a:t>
            </a:r>
            <a:r>
              <a:rPr lang="en-DE">
                <a:latin typeface="Times New Roman" panose="02020603050405020304" pitchFamily="18" charset="0"/>
                <a:cs typeface="Times New Roman" panose="02020603050405020304" pitchFamily="18" charset="0"/>
              </a:rPr>
              <a:t>@stud.fra-uas.de</a:t>
            </a:r>
            <a:endParaRPr lang="en-DE"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EF6EFE5-519B-01B4-B4C0-681CD0B3DA99}"/>
              </a:ext>
            </a:extLst>
          </p:cNvPr>
          <p:cNvSpPr>
            <a:spLocks noGrp="1"/>
          </p:cNvSpPr>
          <p:nvPr>
            <p:ph type="sldNum" sz="quarter" idx="12"/>
          </p:nvPr>
        </p:nvSpPr>
        <p:spPr/>
        <p:txBody>
          <a:bodyPr/>
          <a:lstStyle/>
          <a:p>
            <a:fld id="{7379E986-F6E9-EA4D-B0C9-9ABE10BB32C6}" type="slidenum">
              <a:rPr lang="en-DE" smtClean="0"/>
              <a:t>2</a:t>
            </a:fld>
            <a:endParaRPr lang="en-DE"/>
          </a:p>
        </p:txBody>
      </p:sp>
      <p:grpSp>
        <p:nvGrpSpPr>
          <p:cNvPr id="5" name="Group 4">
            <a:extLst>
              <a:ext uri="{FF2B5EF4-FFF2-40B4-BE49-F238E27FC236}">
                <a16:creationId xmlns:a16="http://schemas.microsoft.com/office/drawing/2014/main" id="{60357D3B-E2A2-E47A-2220-C70D0134441E}"/>
              </a:ext>
            </a:extLst>
          </p:cNvPr>
          <p:cNvGrpSpPr>
            <a:grpSpLocks/>
          </p:cNvGrpSpPr>
          <p:nvPr/>
        </p:nvGrpSpPr>
        <p:grpSpPr bwMode="auto">
          <a:xfrm>
            <a:off x="8377097" y="36128"/>
            <a:ext cx="3581355" cy="954161"/>
            <a:chOff x="0" y="0"/>
            <a:chExt cx="58184" cy="17828"/>
          </a:xfrm>
        </p:grpSpPr>
        <p:sp>
          <p:nvSpPr>
            <p:cNvPr id="6" name="Rectangle 5">
              <a:extLst>
                <a:ext uri="{FF2B5EF4-FFF2-40B4-BE49-F238E27FC236}">
                  <a16:creationId xmlns:a16="http://schemas.microsoft.com/office/drawing/2014/main" id="{3210CD20-3CD3-B9DD-C837-A5451D6CAF34}"/>
                </a:ext>
              </a:extLst>
            </p:cNvPr>
            <p:cNvSpPr>
              <a:spLocks noChangeArrowheads="1"/>
            </p:cNvSpPr>
            <p:nvPr/>
          </p:nvSpPr>
          <p:spPr bwMode="auto">
            <a:xfrm>
              <a:off x="57619" y="10472"/>
              <a:ext cx="458"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sp>
          <p:nvSpPr>
            <p:cNvPr id="7" name="Rectangle 6">
              <a:extLst>
                <a:ext uri="{FF2B5EF4-FFF2-40B4-BE49-F238E27FC236}">
                  <a16:creationId xmlns:a16="http://schemas.microsoft.com/office/drawing/2014/main" id="{8D052F33-0245-2C72-9CAF-CDB964DFB5D3}"/>
                </a:ext>
              </a:extLst>
            </p:cNvPr>
            <p:cNvSpPr>
              <a:spLocks noChangeArrowheads="1"/>
            </p:cNvSpPr>
            <p:nvPr/>
          </p:nvSpPr>
          <p:spPr bwMode="auto">
            <a:xfrm>
              <a:off x="57726" y="12331"/>
              <a:ext cx="458" cy="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pic>
          <p:nvPicPr>
            <p:cNvPr id="8" name="Picture 7">
              <a:extLst>
                <a:ext uri="{FF2B5EF4-FFF2-40B4-BE49-F238E27FC236}">
                  <a16:creationId xmlns:a16="http://schemas.microsoft.com/office/drawing/2014/main" id="{8DF27939-08D6-2E40-E90A-FC0F4A9492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69" y="0"/>
              <a:ext cx="24038" cy="11614"/>
            </a:xfrm>
            <a:prstGeom prst="rect">
              <a:avLst/>
            </a:prstGeom>
            <a:noFill/>
            <a:extLst>
              <a:ext uri="{909E8E84-426E-40DD-AFC4-6F175D3DCCD1}">
                <a14:hiddenFill xmlns:a14="http://schemas.microsoft.com/office/drawing/2010/main">
                  <a:solidFill>
                    <a:srgbClr val="FFFFFF"/>
                  </a:solidFill>
                </a14:hiddenFill>
              </a:ext>
            </a:extLst>
          </p:spPr>
        </p:pic>
        <p:sp>
          <p:nvSpPr>
            <p:cNvPr id="9" name="Shape 11">
              <a:extLst>
                <a:ext uri="{FF2B5EF4-FFF2-40B4-BE49-F238E27FC236}">
                  <a16:creationId xmlns:a16="http://schemas.microsoft.com/office/drawing/2014/main" id="{1155193E-0DB0-6928-9F95-2F385A1920C2}"/>
                </a:ext>
              </a:extLst>
            </p:cNvPr>
            <p:cNvSpPr>
              <a:spLocks/>
            </p:cNvSpPr>
            <p:nvPr/>
          </p:nvSpPr>
          <p:spPr bwMode="auto">
            <a:xfrm>
              <a:off x="3" y="13093"/>
              <a:ext cx="57594" cy="108"/>
            </a:xfrm>
            <a:custGeom>
              <a:avLst/>
              <a:gdLst>
                <a:gd name="T0" fmla="*/ 2879725 w 5759450"/>
                <a:gd name="T1" fmla="*/ 0 h 10795"/>
                <a:gd name="T2" fmla="*/ 4470146 w 5759450"/>
                <a:gd name="T3" fmla="*/ 0 h 10795"/>
                <a:gd name="T4" fmla="*/ 5759450 w 5759450"/>
                <a:gd name="T5" fmla="*/ 2413 h 10795"/>
                <a:gd name="T6" fmla="*/ 5759450 w 5759450"/>
                <a:gd name="T7" fmla="*/ 5334 h 10795"/>
                <a:gd name="T8" fmla="*/ 5759450 w 5759450"/>
                <a:gd name="T9" fmla="*/ 8382 h 10795"/>
                <a:gd name="T10" fmla="*/ 4470146 w 5759450"/>
                <a:gd name="T11" fmla="*/ 10795 h 10795"/>
                <a:gd name="T12" fmla="*/ 2879725 w 5759450"/>
                <a:gd name="T13" fmla="*/ 10795 h 10795"/>
                <a:gd name="T14" fmla="*/ 1289304 w 5759450"/>
                <a:gd name="T15" fmla="*/ 10795 h 10795"/>
                <a:gd name="T16" fmla="*/ 0 w 5759450"/>
                <a:gd name="T17" fmla="*/ 8382 h 10795"/>
                <a:gd name="T18" fmla="*/ 0 w 5759450"/>
                <a:gd name="T19" fmla="*/ 5334 h 10795"/>
                <a:gd name="T20" fmla="*/ 0 w 5759450"/>
                <a:gd name="T21" fmla="*/ 2413 h 10795"/>
                <a:gd name="T22" fmla="*/ 1289304 w 5759450"/>
                <a:gd name="T23" fmla="*/ 0 h 10795"/>
                <a:gd name="T24" fmla="*/ 2879725 w 5759450"/>
                <a:gd name="T25" fmla="*/ 0 h 10795"/>
                <a:gd name="T26" fmla="*/ 0 w 5759450"/>
                <a:gd name="T27" fmla="*/ 0 h 10795"/>
                <a:gd name="T28" fmla="*/ 5759450 w 5759450"/>
                <a:gd name="T29" fmla="*/ 10795 h 10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5759450" h="10795">
                  <a:moveTo>
                    <a:pt x="2879725" y="0"/>
                  </a:moveTo>
                  <a:cubicBezTo>
                    <a:pt x="4470146" y="0"/>
                    <a:pt x="5759450" y="2413"/>
                    <a:pt x="5759450" y="5334"/>
                  </a:cubicBezTo>
                  <a:cubicBezTo>
                    <a:pt x="5759450" y="8382"/>
                    <a:pt x="4470146" y="10795"/>
                    <a:pt x="2879725" y="10795"/>
                  </a:cubicBezTo>
                  <a:cubicBezTo>
                    <a:pt x="1289304" y="10795"/>
                    <a:pt x="0" y="8382"/>
                    <a:pt x="0" y="5334"/>
                  </a:cubicBezTo>
                  <a:cubicBezTo>
                    <a:pt x="0" y="2413"/>
                    <a:pt x="1289304" y="0"/>
                    <a:pt x="2879725" y="0"/>
                  </a:cubicBezTo>
                  <a:close/>
                </a:path>
              </a:pathLst>
            </a:custGeom>
            <a:solidFill>
              <a:srgbClr val="4F81BD"/>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US"/>
            </a:p>
          </p:txBody>
        </p:sp>
        <p:sp>
          <p:nvSpPr>
            <p:cNvPr id="10" name="Rectangle 9">
              <a:extLst>
                <a:ext uri="{FF2B5EF4-FFF2-40B4-BE49-F238E27FC236}">
                  <a16:creationId xmlns:a16="http://schemas.microsoft.com/office/drawing/2014/main" id="{75125796-B2AF-93F2-41B1-E3E96D5B65BB}"/>
                </a:ext>
              </a:extLst>
            </p:cNvPr>
            <p:cNvSpPr>
              <a:spLocks noChangeArrowheads="1"/>
            </p:cNvSpPr>
            <p:nvPr/>
          </p:nvSpPr>
          <p:spPr bwMode="auto">
            <a:xfrm>
              <a:off x="0" y="14050"/>
              <a:ext cx="838" cy="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2200">
                  <a:solidFill>
                    <a:srgbClr val="000000"/>
                  </a:solidFill>
                  <a:effectLst/>
                  <a:latin typeface="Calibri" panose="020F0502020204030204" pitchFamily="34" charset="0"/>
                  <a:ea typeface="Calibri" panose="020F0502020204030204" pitchFamily="34" charset="0"/>
                </a:rPr>
                <a:t> </a:t>
              </a:r>
              <a:endParaRPr lang="en-US" sz="12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475929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8FA6-B0A5-AB4F-A462-52D5462521F9}"/>
              </a:ext>
            </a:extLst>
          </p:cNvPr>
          <p:cNvSpPr>
            <a:spLocks noGrp="1"/>
          </p:cNvSpPr>
          <p:nvPr>
            <p:ph type="title"/>
          </p:nvPr>
        </p:nvSpPr>
        <p:spPr>
          <a:xfrm>
            <a:off x="646111" y="452718"/>
            <a:ext cx="10707689" cy="1241985"/>
          </a:xfrm>
        </p:spPr>
        <p:txBody>
          <a:bodyPr>
            <a:normAutofit/>
          </a:bodyPr>
          <a:lstStyle/>
          <a:p>
            <a:r>
              <a:rPr lang="en-GB" dirty="0">
                <a:latin typeface="Times New Roman" panose="02020603050405020304" pitchFamily="18" charset="0"/>
                <a:cs typeface="Times New Roman" panose="02020603050405020304" pitchFamily="18" charset="0"/>
              </a:rPr>
              <a:t>Random Division Multiple access (RDMA)</a:t>
            </a:r>
            <a:endParaRPr lang="en-DE"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718B08ED-B6CF-E1C7-F8AC-9D1216753293}"/>
              </a:ext>
            </a:extLst>
          </p:cNvPr>
          <p:cNvSpPr>
            <a:spLocks noGrp="1"/>
          </p:cNvSpPr>
          <p:nvPr>
            <p:ph idx="1"/>
          </p:nvPr>
        </p:nvSpPr>
        <p:spPr>
          <a:xfrm>
            <a:off x="838199" y="1779639"/>
            <a:ext cx="11084122" cy="4857135"/>
          </a:xfrm>
        </p:spPr>
        <p:txBody>
          <a:bodyPr>
            <a:normAutofit fontScale="92500" lnSpcReduction="10000"/>
          </a:bodyPr>
          <a:lstStyle/>
          <a:p>
            <a:pPr algn="l">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Random transmission of limited-duration packets without any restrictions, forming bursts.</a:t>
            </a:r>
          </a:p>
          <a:p>
            <a:pPr algn="l">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 Involves both time division and random access, allowing message transmission with potential collisions.</a:t>
            </a:r>
          </a:p>
          <a:p>
            <a:pPr algn="l">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 Lead to interference noise, necessitating burst retransmission multiple times with random delays.</a:t>
            </a:r>
          </a:p>
          <a:p>
            <a:pPr algn="l">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Measures: Throughput (traffic volume to channel capacity ratio) and Mean Transmission Delay (average time from message generation to correct reception).</a:t>
            </a:r>
          </a:p>
          <a:p>
            <a:pPr algn="l">
              <a:buFont typeface="Wingdings" panose="05000000000000000000" pitchFamily="2" charset="2"/>
              <a:buChar char="q"/>
            </a:pPr>
            <a:r>
              <a:rPr lang="en-GB" sz="1800" b="1" i="0" u="none" strike="noStrike" baseline="0" dirty="0">
                <a:latin typeface="Kp-Medium"/>
              </a:rPr>
              <a:t>ALOHA protocol </a:t>
            </a:r>
            <a:r>
              <a:rPr lang="en-GB" sz="1800" b="0" i="0" u="none" strike="noStrike" baseline="0" dirty="0">
                <a:latin typeface="Kp-Medium"/>
              </a:rPr>
              <a:t>(Asynchronous protocol)</a:t>
            </a:r>
          </a:p>
          <a:p>
            <a:pPr lvl="1"/>
            <a:r>
              <a:rPr lang="en-GB" sz="1800" dirty="0">
                <a:latin typeface="Kp-Regular"/>
              </a:rPr>
              <a:t>M</a:t>
            </a:r>
            <a:r>
              <a:rPr lang="en-GB" sz="1800" b="0" i="0" u="none" strike="noStrike" baseline="0" dirty="0">
                <a:latin typeface="Kp-Regular"/>
              </a:rPr>
              <a:t>ultiple users randomly access time-shared a single RF to transmit packets.</a:t>
            </a:r>
          </a:p>
          <a:p>
            <a:pPr lvl="1"/>
            <a:r>
              <a:rPr lang="en-GB" sz="1800" b="0" i="0" u="none" strike="noStrike" baseline="0" dirty="0">
                <a:latin typeface="Kp-Regular"/>
              </a:rPr>
              <a:t>decentralized, cost-e</a:t>
            </a:r>
            <a:r>
              <a:rPr lang="en-GB" sz="1800" b="0" i="0" u="none" strike="noStrike" baseline="0" dirty="0">
                <a:latin typeface="Kp-Expert-Regular"/>
              </a:rPr>
              <a:t>ff</a:t>
            </a:r>
            <a:r>
              <a:rPr lang="en-GB" sz="1800" b="0" i="0" u="none" strike="noStrike" baseline="0" dirty="0">
                <a:latin typeface="Kp-Regular"/>
              </a:rPr>
              <a:t>ective transmission</a:t>
            </a:r>
            <a:r>
              <a:rPr lang="en-GB" sz="1800" dirty="0">
                <a:latin typeface="Kp-Regular"/>
              </a:rPr>
              <a:t>.</a:t>
            </a:r>
          </a:p>
          <a:p>
            <a:pPr lvl="1"/>
            <a:r>
              <a:rPr lang="en-GB" sz="1800" dirty="0">
                <a:latin typeface="Kp-Regular"/>
              </a:rPr>
              <a:t>maximum normalized throughput limit of 18%.</a:t>
            </a:r>
          </a:p>
          <a:p>
            <a:pPr algn="l">
              <a:buFont typeface="Wingdings" panose="05000000000000000000" pitchFamily="2" charset="2"/>
              <a:buChar char="q"/>
            </a:pPr>
            <a:r>
              <a:rPr lang="it-IT" sz="1800" b="1" i="0" u="none" strike="noStrike" baseline="0" dirty="0" err="1">
                <a:latin typeface="Kp-Medium"/>
              </a:rPr>
              <a:t>Slotted</a:t>
            </a:r>
            <a:r>
              <a:rPr lang="it-IT" sz="1800" b="1" i="0" u="none" strike="noStrike" baseline="0" dirty="0">
                <a:latin typeface="Kp-Medium"/>
              </a:rPr>
              <a:t> ALOHA </a:t>
            </a:r>
            <a:r>
              <a:rPr lang="it-IT" sz="1800" b="1" i="0" u="none" strike="noStrike" baseline="0" dirty="0" err="1">
                <a:latin typeface="Kp-Medium"/>
              </a:rPr>
              <a:t>protocol</a:t>
            </a:r>
            <a:r>
              <a:rPr lang="it-IT" sz="1800" b="1" i="0" u="none" strike="noStrike" baseline="0" dirty="0">
                <a:latin typeface="Kp-Medium"/>
              </a:rPr>
              <a:t> </a:t>
            </a:r>
            <a:r>
              <a:rPr lang="it-IT" sz="1800" b="0" i="0" u="none" strike="noStrike" baseline="0" dirty="0">
                <a:latin typeface="Kp-Medium"/>
              </a:rPr>
              <a:t>(</a:t>
            </a:r>
            <a:r>
              <a:rPr lang="it-IT" sz="1800" b="0" i="0" u="none" strike="noStrike" baseline="0" dirty="0" err="1">
                <a:latin typeface="Kp-Medium"/>
              </a:rPr>
              <a:t>Synchronous</a:t>
            </a:r>
            <a:r>
              <a:rPr lang="it-IT" sz="1800" b="0" i="0" u="none" strike="noStrike" baseline="0" dirty="0">
                <a:latin typeface="Kp-Medium"/>
              </a:rPr>
              <a:t> </a:t>
            </a:r>
            <a:r>
              <a:rPr lang="it-IT" sz="1800" b="0" i="0" u="none" strike="noStrike" baseline="0" dirty="0" err="1">
                <a:latin typeface="Kp-Medium"/>
              </a:rPr>
              <a:t>protocol</a:t>
            </a:r>
            <a:r>
              <a:rPr lang="it-IT" sz="1800" b="0" i="0" u="none" strike="noStrike" baseline="0" dirty="0">
                <a:latin typeface="Kp-Medium"/>
              </a:rPr>
              <a:t>)</a:t>
            </a:r>
          </a:p>
          <a:p>
            <a:pPr lvl="1"/>
            <a:r>
              <a:rPr lang="en-GB" sz="1800" dirty="0">
                <a:latin typeface="Kp-Regular"/>
              </a:rPr>
              <a:t>divides time into slots matching a single packet burst.</a:t>
            </a:r>
          </a:p>
          <a:p>
            <a:pPr lvl="1"/>
            <a:r>
              <a:rPr lang="en-GB" sz="1800" b="0" i="0" u="none" strike="noStrike" baseline="0" dirty="0">
                <a:latin typeface="Kp-Regular"/>
              </a:rPr>
              <a:t>Synchronized by network clocks.</a:t>
            </a:r>
          </a:p>
          <a:p>
            <a:pPr lvl="1"/>
            <a:r>
              <a:rPr lang="en-GB" sz="1800" dirty="0">
                <a:latin typeface="Kp-Regular"/>
              </a:rPr>
              <a:t>Eliminates partial collisions.</a:t>
            </a:r>
          </a:p>
          <a:p>
            <a:pPr lvl="1"/>
            <a:r>
              <a:rPr lang="en-GB" sz="1800" dirty="0">
                <a:latin typeface="Kp-Regular"/>
              </a:rPr>
              <a:t>Max normalized throughput of 50-60%.</a:t>
            </a:r>
          </a:p>
          <a:p>
            <a:pPr algn="l"/>
            <a:r>
              <a:rPr lang="en-GB" sz="1800" b="1" i="0" u="none" strike="noStrike" baseline="0" dirty="0">
                <a:latin typeface="Kp-Medium"/>
              </a:rPr>
              <a:t>Slot Reservation Aloha</a:t>
            </a:r>
            <a:r>
              <a:rPr lang="en-GB" sz="1800" b="0" i="0" u="none" strike="noStrike" baseline="0" dirty="0">
                <a:latin typeface="Kp-Medium"/>
              </a:rPr>
              <a:t>: </a:t>
            </a:r>
            <a:r>
              <a:rPr lang="en-GB" sz="1800" dirty="0">
                <a:latin typeface="Kp-Regular"/>
              </a:rPr>
              <a:t>E</a:t>
            </a:r>
            <a:r>
              <a:rPr lang="en-GB" sz="1800" b="0" i="0" u="none" strike="noStrike" baseline="0" dirty="0">
                <a:latin typeface="Kp-Regular"/>
              </a:rPr>
              <a:t>xtension to the slotted Aloha, Earth station reserves time slots for transmission.</a:t>
            </a:r>
            <a:endParaRPr lang="en-GB" sz="19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0C7214D-B0F5-33D6-4D18-ADA0027B2449}"/>
              </a:ext>
            </a:extLst>
          </p:cNvPr>
          <p:cNvSpPr>
            <a:spLocks noGrp="1"/>
          </p:cNvSpPr>
          <p:nvPr>
            <p:ph type="sldNum" sz="quarter" idx="12"/>
          </p:nvPr>
        </p:nvSpPr>
        <p:spPr/>
        <p:txBody>
          <a:bodyPr/>
          <a:lstStyle/>
          <a:p>
            <a:fld id="{7379E986-F6E9-EA4D-B0C9-9ABE10BB32C6}" type="slidenum">
              <a:rPr lang="en-DE" smtClean="0"/>
              <a:t>20</a:t>
            </a:fld>
            <a:endParaRPr lang="en-DE"/>
          </a:p>
        </p:txBody>
      </p:sp>
      <p:grpSp>
        <p:nvGrpSpPr>
          <p:cNvPr id="4" name="Group 3">
            <a:extLst>
              <a:ext uri="{FF2B5EF4-FFF2-40B4-BE49-F238E27FC236}">
                <a16:creationId xmlns:a16="http://schemas.microsoft.com/office/drawing/2014/main" id="{AFB776A9-0B7B-34C8-2402-FE54C6FB7FD3}"/>
              </a:ext>
            </a:extLst>
          </p:cNvPr>
          <p:cNvGrpSpPr>
            <a:grpSpLocks/>
          </p:cNvGrpSpPr>
          <p:nvPr/>
        </p:nvGrpSpPr>
        <p:grpSpPr bwMode="auto">
          <a:xfrm>
            <a:off x="8377097" y="36128"/>
            <a:ext cx="3581355" cy="954161"/>
            <a:chOff x="0" y="0"/>
            <a:chExt cx="58184" cy="17828"/>
          </a:xfrm>
        </p:grpSpPr>
        <p:sp>
          <p:nvSpPr>
            <p:cNvPr id="8" name="Rectangle 7">
              <a:extLst>
                <a:ext uri="{FF2B5EF4-FFF2-40B4-BE49-F238E27FC236}">
                  <a16:creationId xmlns:a16="http://schemas.microsoft.com/office/drawing/2014/main" id="{F1E6A0E3-96BE-1DBB-99DF-FEE80F707D06}"/>
                </a:ext>
              </a:extLst>
            </p:cNvPr>
            <p:cNvSpPr>
              <a:spLocks noChangeArrowheads="1"/>
            </p:cNvSpPr>
            <p:nvPr/>
          </p:nvSpPr>
          <p:spPr bwMode="auto">
            <a:xfrm>
              <a:off x="57619" y="10472"/>
              <a:ext cx="458"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sp>
          <p:nvSpPr>
            <p:cNvPr id="9" name="Rectangle 8">
              <a:extLst>
                <a:ext uri="{FF2B5EF4-FFF2-40B4-BE49-F238E27FC236}">
                  <a16:creationId xmlns:a16="http://schemas.microsoft.com/office/drawing/2014/main" id="{6259845B-70DF-6256-F95E-1053712DADB0}"/>
                </a:ext>
              </a:extLst>
            </p:cNvPr>
            <p:cNvSpPr>
              <a:spLocks noChangeArrowheads="1"/>
            </p:cNvSpPr>
            <p:nvPr/>
          </p:nvSpPr>
          <p:spPr bwMode="auto">
            <a:xfrm>
              <a:off x="57726" y="12331"/>
              <a:ext cx="458" cy="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pic>
          <p:nvPicPr>
            <p:cNvPr id="10" name="Picture 9">
              <a:extLst>
                <a:ext uri="{FF2B5EF4-FFF2-40B4-BE49-F238E27FC236}">
                  <a16:creationId xmlns:a16="http://schemas.microsoft.com/office/drawing/2014/main" id="{61BE03A7-61F9-E91B-FBAF-7D84A54562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9" y="0"/>
              <a:ext cx="24038" cy="11614"/>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11">
              <a:extLst>
                <a:ext uri="{FF2B5EF4-FFF2-40B4-BE49-F238E27FC236}">
                  <a16:creationId xmlns:a16="http://schemas.microsoft.com/office/drawing/2014/main" id="{E83D33E8-2A30-82AE-07DA-2EEE5AA481AF}"/>
                </a:ext>
              </a:extLst>
            </p:cNvPr>
            <p:cNvSpPr>
              <a:spLocks/>
            </p:cNvSpPr>
            <p:nvPr/>
          </p:nvSpPr>
          <p:spPr bwMode="auto">
            <a:xfrm>
              <a:off x="3" y="13093"/>
              <a:ext cx="57594" cy="108"/>
            </a:xfrm>
            <a:custGeom>
              <a:avLst/>
              <a:gdLst>
                <a:gd name="T0" fmla="*/ 2879725 w 5759450"/>
                <a:gd name="T1" fmla="*/ 0 h 10795"/>
                <a:gd name="T2" fmla="*/ 4470146 w 5759450"/>
                <a:gd name="T3" fmla="*/ 0 h 10795"/>
                <a:gd name="T4" fmla="*/ 5759450 w 5759450"/>
                <a:gd name="T5" fmla="*/ 2413 h 10795"/>
                <a:gd name="T6" fmla="*/ 5759450 w 5759450"/>
                <a:gd name="T7" fmla="*/ 5334 h 10795"/>
                <a:gd name="T8" fmla="*/ 5759450 w 5759450"/>
                <a:gd name="T9" fmla="*/ 8382 h 10795"/>
                <a:gd name="T10" fmla="*/ 4470146 w 5759450"/>
                <a:gd name="T11" fmla="*/ 10795 h 10795"/>
                <a:gd name="T12" fmla="*/ 2879725 w 5759450"/>
                <a:gd name="T13" fmla="*/ 10795 h 10795"/>
                <a:gd name="T14" fmla="*/ 1289304 w 5759450"/>
                <a:gd name="T15" fmla="*/ 10795 h 10795"/>
                <a:gd name="T16" fmla="*/ 0 w 5759450"/>
                <a:gd name="T17" fmla="*/ 8382 h 10795"/>
                <a:gd name="T18" fmla="*/ 0 w 5759450"/>
                <a:gd name="T19" fmla="*/ 5334 h 10795"/>
                <a:gd name="T20" fmla="*/ 0 w 5759450"/>
                <a:gd name="T21" fmla="*/ 2413 h 10795"/>
                <a:gd name="T22" fmla="*/ 1289304 w 5759450"/>
                <a:gd name="T23" fmla="*/ 0 h 10795"/>
                <a:gd name="T24" fmla="*/ 2879725 w 5759450"/>
                <a:gd name="T25" fmla="*/ 0 h 10795"/>
                <a:gd name="T26" fmla="*/ 0 w 5759450"/>
                <a:gd name="T27" fmla="*/ 0 h 10795"/>
                <a:gd name="T28" fmla="*/ 5759450 w 5759450"/>
                <a:gd name="T29" fmla="*/ 10795 h 10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5759450" h="10795">
                  <a:moveTo>
                    <a:pt x="2879725" y="0"/>
                  </a:moveTo>
                  <a:cubicBezTo>
                    <a:pt x="4470146" y="0"/>
                    <a:pt x="5759450" y="2413"/>
                    <a:pt x="5759450" y="5334"/>
                  </a:cubicBezTo>
                  <a:cubicBezTo>
                    <a:pt x="5759450" y="8382"/>
                    <a:pt x="4470146" y="10795"/>
                    <a:pt x="2879725" y="10795"/>
                  </a:cubicBezTo>
                  <a:cubicBezTo>
                    <a:pt x="1289304" y="10795"/>
                    <a:pt x="0" y="8382"/>
                    <a:pt x="0" y="5334"/>
                  </a:cubicBezTo>
                  <a:cubicBezTo>
                    <a:pt x="0" y="2413"/>
                    <a:pt x="1289304" y="0"/>
                    <a:pt x="2879725" y="0"/>
                  </a:cubicBezTo>
                  <a:close/>
                </a:path>
              </a:pathLst>
            </a:custGeom>
            <a:solidFill>
              <a:srgbClr val="4F81BD"/>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US"/>
            </a:p>
          </p:txBody>
        </p:sp>
        <p:sp>
          <p:nvSpPr>
            <p:cNvPr id="18" name="Rectangle 17">
              <a:extLst>
                <a:ext uri="{FF2B5EF4-FFF2-40B4-BE49-F238E27FC236}">
                  <a16:creationId xmlns:a16="http://schemas.microsoft.com/office/drawing/2014/main" id="{1BBF4DA7-0F50-4DF6-F6B9-3F9CF7420C79}"/>
                </a:ext>
              </a:extLst>
            </p:cNvPr>
            <p:cNvSpPr>
              <a:spLocks noChangeArrowheads="1"/>
            </p:cNvSpPr>
            <p:nvPr/>
          </p:nvSpPr>
          <p:spPr bwMode="auto">
            <a:xfrm>
              <a:off x="0" y="14050"/>
              <a:ext cx="838" cy="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2200">
                  <a:solidFill>
                    <a:srgbClr val="000000"/>
                  </a:solidFill>
                  <a:effectLst/>
                  <a:latin typeface="Calibri" panose="020F0502020204030204" pitchFamily="34" charset="0"/>
                  <a:ea typeface="Calibri" panose="020F0502020204030204" pitchFamily="34" charset="0"/>
                </a:rPr>
                <a:t> </a:t>
              </a:r>
              <a:endParaRPr lang="en-US" sz="12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898535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3" name="Rectangle 3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718FA6-B0A5-AB4F-A462-52D5462521F9}"/>
              </a:ext>
            </a:extLst>
          </p:cNvPr>
          <p:cNvSpPr>
            <a:spLocks noGrp="1"/>
          </p:cNvSpPr>
          <p:nvPr>
            <p:ph type="title"/>
          </p:nvPr>
        </p:nvSpPr>
        <p:spPr>
          <a:xfrm>
            <a:off x="1043631" y="809898"/>
            <a:ext cx="10173010" cy="1554480"/>
          </a:xfrm>
        </p:spPr>
        <p:txBody>
          <a:bodyPr anchor="ctr">
            <a:normAutofit/>
          </a:bodyPr>
          <a:lstStyle/>
          <a:p>
            <a:r>
              <a:rPr lang="en-GB" sz="4800" dirty="0">
                <a:latin typeface="Times New Roman" panose="02020603050405020304" pitchFamily="18" charset="0"/>
                <a:cs typeface="Times New Roman" panose="02020603050405020304" pitchFamily="18" charset="0"/>
              </a:rPr>
              <a:t>Conclusion</a:t>
            </a:r>
            <a:endParaRPr lang="en-DE" sz="4800" dirty="0">
              <a:latin typeface="Times New Roman" panose="02020603050405020304" pitchFamily="18" charset="0"/>
              <a:cs typeface="Times New Roman" panose="02020603050405020304" pitchFamily="18" charset="0"/>
            </a:endParaRPr>
          </a:p>
        </p:txBody>
      </p:sp>
      <p:cxnSp>
        <p:nvCxnSpPr>
          <p:cNvPr id="39" name="Straight Connector 3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0C7214D-B0F5-33D6-4D18-ADA0027B2449}"/>
              </a:ext>
            </a:extLst>
          </p:cNvPr>
          <p:cNvSpPr>
            <a:spLocks noGrp="1"/>
          </p:cNvSpPr>
          <p:nvPr>
            <p:ph type="sldNum" sz="quarter" idx="12"/>
          </p:nvPr>
        </p:nvSpPr>
        <p:spPr>
          <a:xfrm>
            <a:off x="8610600" y="6492240"/>
            <a:ext cx="2743200" cy="365125"/>
          </a:xfrm>
        </p:spPr>
        <p:txBody>
          <a:bodyPr>
            <a:normAutofit/>
          </a:bodyPr>
          <a:lstStyle/>
          <a:p>
            <a:pPr>
              <a:spcAft>
                <a:spcPts val="600"/>
              </a:spcAft>
            </a:pPr>
            <a:fld id="{7379E986-F6E9-EA4D-B0C9-9ABE10BB32C6}" type="slidenum">
              <a:rPr lang="en-DE"/>
              <a:pPr>
                <a:spcAft>
                  <a:spcPts val="600"/>
                </a:spcAft>
              </a:pPr>
              <a:t>21</a:t>
            </a:fld>
            <a:endParaRPr lang="en-DE"/>
          </a:p>
        </p:txBody>
      </p:sp>
      <p:sp>
        <p:nvSpPr>
          <p:cNvPr id="4" name="Content Placeholder 3">
            <a:extLst>
              <a:ext uri="{FF2B5EF4-FFF2-40B4-BE49-F238E27FC236}">
                <a16:creationId xmlns:a16="http://schemas.microsoft.com/office/drawing/2014/main" id="{3110E047-1F6B-E013-6B7A-4D5FC456ED72}"/>
              </a:ext>
            </a:extLst>
          </p:cNvPr>
          <p:cNvSpPr>
            <a:spLocks noGrp="1"/>
          </p:cNvSpPr>
          <p:nvPr>
            <p:ph idx="1"/>
          </p:nvPr>
        </p:nvSpPr>
        <p:spPr>
          <a:xfrm>
            <a:off x="836022" y="2635047"/>
            <a:ext cx="10515600" cy="3932898"/>
          </a:xfrm>
        </p:spPr>
        <p:txBody>
          <a:bodyPr>
            <a:normAutofit fontScale="92500" lnSpcReduction="10000"/>
          </a:bodyPr>
          <a:lstStyle/>
          <a:p>
            <a:pPr>
              <a:lnSpc>
                <a:spcPct val="150000"/>
              </a:lnSpc>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Economic factors to be considered for selection of MA.</a:t>
            </a:r>
          </a:p>
          <a:p>
            <a:pPr algn="l">
              <a:lnSpc>
                <a:spcPct val="150000"/>
              </a:lnSpc>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For significant traffic per carrier and limited users, FDMA is preferred.</a:t>
            </a:r>
          </a:p>
          <a:p>
            <a:pPr algn="l">
              <a:lnSpc>
                <a:spcPct val="150000"/>
              </a:lnSpc>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For small traffic per carrier and a high number of users: TDMA/CDMA is preferred.</a:t>
            </a:r>
          </a:p>
          <a:p>
            <a:pPr algn="l">
              <a:lnSpc>
                <a:spcPct val="150000"/>
              </a:lnSpc>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CDMA is preferred for small stations having inter-system interference.</a:t>
            </a:r>
          </a:p>
          <a:p>
            <a:pPr algn="l">
              <a:lnSpc>
                <a:spcPct val="150000"/>
              </a:lnSpc>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SDMA is efficient in reusing spectrum across distinct spatial domains, especially critical in BW-limited contexts like cellular networks.</a:t>
            </a:r>
          </a:p>
          <a:p>
            <a:pPr algn="l">
              <a:lnSpc>
                <a:spcPct val="150000"/>
              </a:lnSpc>
              <a:buFont typeface="Wingdings" panose="05000000000000000000" pitchFamily="2" charset="2"/>
              <a:buChar char="q"/>
            </a:pPr>
            <a:r>
              <a:rPr lang="en-GB" sz="1900">
                <a:latin typeface="Times New Roman" panose="02020603050405020304" pitchFamily="18" charset="0"/>
                <a:cs typeface="Times New Roman" panose="02020603050405020304" pitchFamily="18" charset="0"/>
              </a:rPr>
              <a:t>RDMA can be </a:t>
            </a:r>
            <a:r>
              <a:rPr lang="en-GB" sz="1900" dirty="0">
                <a:latin typeface="Times New Roman" panose="02020603050405020304" pitchFamily="18" charset="0"/>
                <a:cs typeface="Times New Roman" panose="02020603050405020304" pitchFamily="18" charset="0"/>
              </a:rPr>
              <a:t>used for applications characterized by short messages with random generation and extended silent intervals between messages.</a:t>
            </a:r>
          </a:p>
          <a:p>
            <a:pPr algn="l">
              <a:buFont typeface="Wingdings" panose="05000000000000000000" pitchFamily="2" charset="2"/>
              <a:buChar char="q"/>
            </a:pPr>
            <a:endParaRPr lang="en-DE" dirty="0"/>
          </a:p>
        </p:txBody>
      </p:sp>
      <p:grpSp>
        <p:nvGrpSpPr>
          <p:cNvPr id="5" name="Group 4">
            <a:extLst>
              <a:ext uri="{FF2B5EF4-FFF2-40B4-BE49-F238E27FC236}">
                <a16:creationId xmlns:a16="http://schemas.microsoft.com/office/drawing/2014/main" id="{68800BF4-828C-C5C2-366E-BAE75E8AD024}"/>
              </a:ext>
            </a:extLst>
          </p:cNvPr>
          <p:cNvGrpSpPr>
            <a:grpSpLocks/>
          </p:cNvGrpSpPr>
          <p:nvPr/>
        </p:nvGrpSpPr>
        <p:grpSpPr bwMode="auto">
          <a:xfrm>
            <a:off x="8377097" y="36128"/>
            <a:ext cx="3581355" cy="954161"/>
            <a:chOff x="0" y="0"/>
            <a:chExt cx="58184" cy="17828"/>
          </a:xfrm>
        </p:grpSpPr>
        <p:sp>
          <p:nvSpPr>
            <p:cNvPr id="6" name="Rectangle 5">
              <a:extLst>
                <a:ext uri="{FF2B5EF4-FFF2-40B4-BE49-F238E27FC236}">
                  <a16:creationId xmlns:a16="http://schemas.microsoft.com/office/drawing/2014/main" id="{344059C2-9DF3-E492-762E-B896F8666D39}"/>
                </a:ext>
              </a:extLst>
            </p:cNvPr>
            <p:cNvSpPr>
              <a:spLocks noChangeArrowheads="1"/>
            </p:cNvSpPr>
            <p:nvPr/>
          </p:nvSpPr>
          <p:spPr bwMode="auto">
            <a:xfrm>
              <a:off x="57619" y="10472"/>
              <a:ext cx="458"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sp>
          <p:nvSpPr>
            <p:cNvPr id="7" name="Rectangle 6">
              <a:extLst>
                <a:ext uri="{FF2B5EF4-FFF2-40B4-BE49-F238E27FC236}">
                  <a16:creationId xmlns:a16="http://schemas.microsoft.com/office/drawing/2014/main" id="{44690E34-C60C-E1C9-9BF7-D9593E04123A}"/>
                </a:ext>
              </a:extLst>
            </p:cNvPr>
            <p:cNvSpPr>
              <a:spLocks noChangeArrowheads="1"/>
            </p:cNvSpPr>
            <p:nvPr/>
          </p:nvSpPr>
          <p:spPr bwMode="auto">
            <a:xfrm>
              <a:off x="57726" y="12331"/>
              <a:ext cx="458" cy="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pic>
          <p:nvPicPr>
            <p:cNvPr id="8" name="Picture 7">
              <a:extLst>
                <a:ext uri="{FF2B5EF4-FFF2-40B4-BE49-F238E27FC236}">
                  <a16:creationId xmlns:a16="http://schemas.microsoft.com/office/drawing/2014/main" id="{79FCA636-486D-453B-018C-AC84D50C0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9" y="0"/>
              <a:ext cx="24038" cy="11614"/>
            </a:xfrm>
            <a:prstGeom prst="rect">
              <a:avLst/>
            </a:prstGeom>
            <a:noFill/>
            <a:extLst>
              <a:ext uri="{909E8E84-426E-40DD-AFC4-6F175D3DCCD1}">
                <a14:hiddenFill xmlns:a14="http://schemas.microsoft.com/office/drawing/2010/main">
                  <a:solidFill>
                    <a:srgbClr val="FFFFFF"/>
                  </a:solidFill>
                </a14:hiddenFill>
              </a:ext>
            </a:extLst>
          </p:spPr>
        </p:pic>
        <p:sp>
          <p:nvSpPr>
            <p:cNvPr id="9" name="Shape 11">
              <a:extLst>
                <a:ext uri="{FF2B5EF4-FFF2-40B4-BE49-F238E27FC236}">
                  <a16:creationId xmlns:a16="http://schemas.microsoft.com/office/drawing/2014/main" id="{0EC705BB-3888-37D0-84FC-09F36F6DF3B9}"/>
                </a:ext>
              </a:extLst>
            </p:cNvPr>
            <p:cNvSpPr>
              <a:spLocks/>
            </p:cNvSpPr>
            <p:nvPr/>
          </p:nvSpPr>
          <p:spPr bwMode="auto">
            <a:xfrm>
              <a:off x="3" y="13093"/>
              <a:ext cx="57594" cy="108"/>
            </a:xfrm>
            <a:custGeom>
              <a:avLst/>
              <a:gdLst>
                <a:gd name="T0" fmla="*/ 2879725 w 5759450"/>
                <a:gd name="T1" fmla="*/ 0 h 10795"/>
                <a:gd name="T2" fmla="*/ 4470146 w 5759450"/>
                <a:gd name="T3" fmla="*/ 0 h 10795"/>
                <a:gd name="T4" fmla="*/ 5759450 w 5759450"/>
                <a:gd name="T5" fmla="*/ 2413 h 10795"/>
                <a:gd name="T6" fmla="*/ 5759450 w 5759450"/>
                <a:gd name="T7" fmla="*/ 5334 h 10795"/>
                <a:gd name="T8" fmla="*/ 5759450 w 5759450"/>
                <a:gd name="T9" fmla="*/ 8382 h 10795"/>
                <a:gd name="T10" fmla="*/ 4470146 w 5759450"/>
                <a:gd name="T11" fmla="*/ 10795 h 10795"/>
                <a:gd name="T12" fmla="*/ 2879725 w 5759450"/>
                <a:gd name="T13" fmla="*/ 10795 h 10795"/>
                <a:gd name="T14" fmla="*/ 1289304 w 5759450"/>
                <a:gd name="T15" fmla="*/ 10795 h 10795"/>
                <a:gd name="T16" fmla="*/ 0 w 5759450"/>
                <a:gd name="T17" fmla="*/ 8382 h 10795"/>
                <a:gd name="T18" fmla="*/ 0 w 5759450"/>
                <a:gd name="T19" fmla="*/ 5334 h 10795"/>
                <a:gd name="T20" fmla="*/ 0 w 5759450"/>
                <a:gd name="T21" fmla="*/ 2413 h 10795"/>
                <a:gd name="T22" fmla="*/ 1289304 w 5759450"/>
                <a:gd name="T23" fmla="*/ 0 h 10795"/>
                <a:gd name="T24" fmla="*/ 2879725 w 5759450"/>
                <a:gd name="T25" fmla="*/ 0 h 10795"/>
                <a:gd name="T26" fmla="*/ 0 w 5759450"/>
                <a:gd name="T27" fmla="*/ 0 h 10795"/>
                <a:gd name="T28" fmla="*/ 5759450 w 5759450"/>
                <a:gd name="T29" fmla="*/ 10795 h 10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5759450" h="10795">
                  <a:moveTo>
                    <a:pt x="2879725" y="0"/>
                  </a:moveTo>
                  <a:cubicBezTo>
                    <a:pt x="4470146" y="0"/>
                    <a:pt x="5759450" y="2413"/>
                    <a:pt x="5759450" y="5334"/>
                  </a:cubicBezTo>
                  <a:cubicBezTo>
                    <a:pt x="5759450" y="8382"/>
                    <a:pt x="4470146" y="10795"/>
                    <a:pt x="2879725" y="10795"/>
                  </a:cubicBezTo>
                  <a:cubicBezTo>
                    <a:pt x="1289304" y="10795"/>
                    <a:pt x="0" y="8382"/>
                    <a:pt x="0" y="5334"/>
                  </a:cubicBezTo>
                  <a:cubicBezTo>
                    <a:pt x="0" y="2413"/>
                    <a:pt x="1289304" y="0"/>
                    <a:pt x="2879725" y="0"/>
                  </a:cubicBezTo>
                  <a:close/>
                </a:path>
              </a:pathLst>
            </a:custGeom>
            <a:solidFill>
              <a:srgbClr val="4F81BD"/>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US"/>
            </a:p>
          </p:txBody>
        </p:sp>
        <p:sp>
          <p:nvSpPr>
            <p:cNvPr id="10" name="Rectangle 9">
              <a:extLst>
                <a:ext uri="{FF2B5EF4-FFF2-40B4-BE49-F238E27FC236}">
                  <a16:creationId xmlns:a16="http://schemas.microsoft.com/office/drawing/2014/main" id="{72AEE11D-DFA5-A5A2-CE9A-D73035FF2D89}"/>
                </a:ext>
              </a:extLst>
            </p:cNvPr>
            <p:cNvSpPr>
              <a:spLocks noChangeArrowheads="1"/>
            </p:cNvSpPr>
            <p:nvPr/>
          </p:nvSpPr>
          <p:spPr bwMode="auto">
            <a:xfrm>
              <a:off x="0" y="14050"/>
              <a:ext cx="838" cy="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2200">
                  <a:solidFill>
                    <a:srgbClr val="000000"/>
                  </a:solidFill>
                  <a:effectLst/>
                  <a:latin typeface="Calibri" panose="020F0502020204030204" pitchFamily="34" charset="0"/>
                  <a:ea typeface="Calibri" panose="020F0502020204030204" pitchFamily="34" charset="0"/>
                </a:rPr>
                <a:t> </a:t>
              </a:r>
              <a:endParaRPr lang="en-US" sz="12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2036172736"/>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249FA-D5E7-CF40-BA81-55ADA24500FE}"/>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B61A97E0-26C3-B140-A676-7B134F8ADF71}"/>
              </a:ext>
            </a:extLst>
          </p:cNvPr>
          <p:cNvSpPr>
            <a:spLocks noGrp="1"/>
          </p:cNvSpPr>
          <p:nvPr>
            <p:ph idx="1"/>
          </p:nvPr>
        </p:nvSpPr>
        <p:spPr>
          <a:xfrm>
            <a:off x="838200" y="1690688"/>
            <a:ext cx="10648950" cy="4802187"/>
          </a:xfrm>
        </p:spPr>
        <p:txBody>
          <a:bodyPr>
            <a:normAutofit/>
          </a:bodyPr>
          <a:lstStyle/>
          <a:p>
            <a:pPr marL="0" indent="0" algn="just">
              <a:spcBef>
                <a:spcPts val="1800"/>
              </a:spcBef>
              <a:buNone/>
            </a:pPr>
            <a:r>
              <a:rPr lang="fr-FR" sz="1800" dirty="0">
                <a:latin typeface="Times New Roman" panose="02020603050405020304" pitchFamily="18" charset="0"/>
                <a:cs typeface="Times New Roman" panose="02020603050405020304" pitchFamily="18" charset="0"/>
              </a:rPr>
              <a:t>[1] S. D. Ilcev, “Implementation of Multiple Access Techniques Applicable for Maritime Satellite Communications”, </a:t>
            </a:r>
            <a:r>
              <a:rPr lang="en-GB" sz="1800" dirty="0" err="1">
                <a:latin typeface="Times New Roman" panose="02020603050405020304" pitchFamily="18" charset="0"/>
                <a:cs typeface="Times New Roman" panose="02020603050405020304" pitchFamily="18" charset="0"/>
              </a:rPr>
              <a:t>TransNav</a:t>
            </a:r>
            <a:r>
              <a:rPr lang="en-GB" sz="1800" dirty="0">
                <a:latin typeface="Times New Roman" panose="02020603050405020304" pitchFamily="18" charset="0"/>
                <a:cs typeface="Times New Roman" panose="02020603050405020304" pitchFamily="18" charset="0"/>
              </a:rPr>
              <a:t>, the International Journal on Marine Navigation and Safety of Sea Transportation, </a:t>
            </a:r>
            <a:r>
              <a:rPr lang="pt-BR" sz="1800" dirty="0">
                <a:latin typeface="Times New Roman" panose="02020603050405020304" pitchFamily="18" charset="0"/>
                <a:cs typeface="Times New Roman" panose="02020603050405020304" pitchFamily="18" charset="0"/>
              </a:rPr>
              <a:t>vol. 7, no. 4, pp. 529–540, 2013, doi: 10.12716/1001.07.04.08.</a:t>
            </a:r>
          </a:p>
          <a:p>
            <a:pPr marL="0" indent="0" algn="just">
              <a:spcBef>
                <a:spcPts val="1800"/>
              </a:spcBef>
              <a:buNone/>
            </a:pPr>
            <a:r>
              <a:rPr lang="en-GB" sz="1800" dirty="0">
                <a:latin typeface="Times New Roman" panose="02020603050405020304" pitchFamily="18" charset="0"/>
                <a:cs typeface="Times New Roman" panose="02020603050405020304" pitchFamily="18" charset="0"/>
              </a:rPr>
              <a:t>[2] S. D. </a:t>
            </a:r>
            <a:r>
              <a:rPr lang="en-GB" sz="1800" dirty="0" err="1">
                <a:latin typeface="Times New Roman" panose="02020603050405020304" pitchFamily="18" charset="0"/>
                <a:cs typeface="Times New Roman" panose="02020603050405020304" pitchFamily="18" charset="0"/>
              </a:rPr>
              <a:t>Ilcev</a:t>
            </a:r>
            <a:r>
              <a:rPr lang="en-GB" sz="1800" dirty="0">
                <a:latin typeface="Times New Roman" panose="02020603050405020304" pitchFamily="18" charset="0"/>
                <a:cs typeface="Times New Roman" panose="02020603050405020304" pitchFamily="18" charset="0"/>
              </a:rPr>
              <a:t>,“Global Mobile Satellite Communications for Maritime, Land and Aeronautical Applications,”</a:t>
            </a:r>
          </a:p>
          <a:p>
            <a:pPr marL="0" indent="0" algn="just">
              <a:spcBef>
                <a:spcPts val="1800"/>
              </a:spcBef>
              <a:buNone/>
            </a:pPr>
            <a:r>
              <a:rPr lang="en-GB" sz="1800" dirty="0">
                <a:latin typeface="Times New Roman" panose="02020603050405020304" pitchFamily="18" charset="0"/>
                <a:cs typeface="Times New Roman" panose="02020603050405020304" pitchFamily="18" charset="0"/>
              </a:rPr>
              <a:t>Boston: Springer, 2005.</a:t>
            </a:r>
          </a:p>
          <a:p>
            <a:pPr marL="0" indent="0" algn="just">
              <a:spcBef>
                <a:spcPts val="1800"/>
              </a:spcBef>
              <a:buNone/>
            </a:pPr>
            <a:r>
              <a:rPr lang="en-GB" sz="1800" dirty="0">
                <a:latin typeface="Times New Roman" panose="02020603050405020304" pitchFamily="18" charset="0"/>
                <a:cs typeface="Times New Roman" panose="02020603050405020304" pitchFamily="18" charset="0"/>
              </a:rPr>
              <a:t>[3] D. Roddy, “Satellite Communications”, Fourth Edition McGraw-Hill, 2006, pp. 423–489.</a:t>
            </a:r>
          </a:p>
          <a:p>
            <a:pPr marL="0" indent="0" algn="just">
              <a:spcBef>
                <a:spcPts val="1800"/>
              </a:spcBef>
              <a:buNone/>
            </a:pPr>
            <a:r>
              <a:rPr lang="en-GB" sz="1800" dirty="0">
                <a:latin typeface="Times New Roman" panose="02020603050405020304" pitchFamily="18" charset="0"/>
                <a:cs typeface="Times New Roman" panose="02020603050405020304" pitchFamily="18" charset="0"/>
              </a:rPr>
              <a:t>[4] G. Maral, M. Bousquet, and Z. Sun, “Satellite communications systems: systems, techniques and technology”,</a:t>
            </a:r>
          </a:p>
          <a:p>
            <a:pPr marL="0" indent="0" algn="just">
              <a:spcBef>
                <a:spcPts val="1800"/>
              </a:spcBef>
              <a:buNone/>
            </a:pPr>
            <a:r>
              <a:rPr lang="en-GB" sz="1800" dirty="0">
                <a:latin typeface="Times New Roman" panose="02020603050405020304" pitchFamily="18" charset="0"/>
                <a:cs typeface="Times New Roman" panose="02020603050405020304" pitchFamily="18" charset="0"/>
              </a:rPr>
              <a:t>Sixth Edition John Wiley &amp; Sons, 2020, pp. 275-323.</a:t>
            </a:r>
          </a:p>
          <a:p>
            <a:pPr marL="0" indent="0" algn="just">
              <a:spcBef>
                <a:spcPts val="1800"/>
              </a:spcBef>
              <a:buNone/>
            </a:pPr>
            <a:r>
              <a:rPr lang="en-GB" sz="1800" dirty="0">
                <a:latin typeface="Times New Roman" panose="02020603050405020304" pitchFamily="18" charset="0"/>
                <a:cs typeface="Times New Roman" panose="02020603050405020304" pitchFamily="18" charset="0"/>
              </a:rPr>
              <a:t>[5] S. D. Ilcev, “Space Division Multiple Access (SDMA) applicable for Mobile Satellite Communications”, in 2011 10th International Conference on Telecommunication in Modern Satellite Cable and Broadcasting Services (TELSIKS), IEEE, Oct. 2011, pp. 693–696. doi: 10.1109/TELSKS.2011.6143206.</a:t>
            </a:r>
            <a:endParaRPr lang="en-US" sz="18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BD6BFA3-5E19-E404-9A29-7BE5C8117B8B}"/>
              </a:ext>
            </a:extLst>
          </p:cNvPr>
          <p:cNvSpPr>
            <a:spLocks noGrp="1"/>
          </p:cNvSpPr>
          <p:nvPr>
            <p:ph type="sldNum" sz="quarter" idx="12"/>
          </p:nvPr>
        </p:nvSpPr>
        <p:spPr/>
        <p:txBody>
          <a:bodyPr/>
          <a:lstStyle/>
          <a:p>
            <a:fld id="{7379E986-F6E9-EA4D-B0C9-9ABE10BB32C6}" type="slidenum">
              <a:rPr lang="en-DE" smtClean="0"/>
              <a:t>22</a:t>
            </a:fld>
            <a:endParaRPr lang="en-DE"/>
          </a:p>
        </p:txBody>
      </p:sp>
      <p:grpSp>
        <p:nvGrpSpPr>
          <p:cNvPr id="4" name="Group 3">
            <a:extLst>
              <a:ext uri="{FF2B5EF4-FFF2-40B4-BE49-F238E27FC236}">
                <a16:creationId xmlns:a16="http://schemas.microsoft.com/office/drawing/2014/main" id="{0609C119-C910-BD5E-7B2C-C13C6FD6F877}"/>
              </a:ext>
            </a:extLst>
          </p:cNvPr>
          <p:cNvGrpSpPr>
            <a:grpSpLocks/>
          </p:cNvGrpSpPr>
          <p:nvPr/>
        </p:nvGrpSpPr>
        <p:grpSpPr bwMode="auto">
          <a:xfrm>
            <a:off x="8610600" y="0"/>
            <a:ext cx="3581400" cy="954157"/>
            <a:chOff x="0" y="0"/>
            <a:chExt cx="58184" cy="17828"/>
          </a:xfrm>
        </p:grpSpPr>
        <p:sp>
          <p:nvSpPr>
            <p:cNvPr id="6" name="Rectangle 5">
              <a:extLst>
                <a:ext uri="{FF2B5EF4-FFF2-40B4-BE49-F238E27FC236}">
                  <a16:creationId xmlns:a16="http://schemas.microsoft.com/office/drawing/2014/main" id="{D0A3A600-14E1-BC08-4B2A-F76CD3CC2424}"/>
                </a:ext>
              </a:extLst>
            </p:cNvPr>
            <p:cNvSpPr>
              <a:spLocks noChangeArrowheads="1"/>
            </p:cNvSpPr>
            <p:nvPr/>
          </p:nvSpPr>
          <p:spPr bwMode="auto">
            <a:xfrm>
              <a:off x="57619" y="10472"/>
              <a:ext cx="458"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sp>
          <p:nvSpPr>
            <p:cNvPr id="7" name="Rectangle 6">
              <a:extLst>
                <a:ext uri="{FF2B5EF4-FFF2-40B4-BE49-F238E27FC236}">
                  <a16:creationId xmlns:a16="http://schemas.microsoft.com/office/drawing/2014/main" id="{691B9011-3739-7A41-BD54-5FFA76A15F56}"/>
                </a:ext>
              </a:extLst>
            </p:cNvPr>
            <p:cNvSpPr>
              <a:spLocks noChangeArrowheads="1"/>
            </p:cNvSpPr>
            <p:nvPr/>
          </p:nvSpPr>
          <p:spPr bwMode="auto">
            <a:xfrm>
              <a:off x="57726" y="12331"/>
              <a:ext cx="458" cy="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pic>
          <p:nvPicPr>
            <p:cNvPr id="8" name="Picture 7">
              <a:extLst>
                <a:ext uri="{FF2B5EF4-FFF2-40B4-BE49-F238E27FC236}">
                  <a16:creationId xmlns:a16="http://schemas.microsoft.com/office/drawing/2014/main" id="{9A372CE7-E547-EC52-9E4C-2048D2E7A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9" y="0"/>
              <a:ext cx="24038" cy="11614"/>
            </a:xfrm>
            <a:prstGeom prst="rect">
              <a:avLst/>
            </a:prstGeom>
            <a:noFill/>
            <a:extLst>
              <a:ext uri="{909E8E84-426E-40DD-AFC4-6F175D3DCCD1}">
                <a14:hiddenFill xmlns:a14="http://schemas.microsoft.com/office/drawing/2010/main">
                  <a:solidFill>
                    <a:srgbClr val="FFFFFF"/>
                  </a:solidFill>
                </a14:hiddenFill>
              </a:ext>
            </a:extLst>
          </p:spPr>
        </p:pic>
        <p:sp>
          <p:nvSpPr>
            <p:cNvPr id="9" name="Shape 11">
              <a:extLst>
                <a:ext uri="{FF2B5EF4-FFF2-40B4-BE49-F238E27FC236}">
                  <a16:creationId xmlns:a16="http://schemas.microsoft.com/office/drawing/2014/main" id="{163489FD-0BBB-F3BB-4F11-0FC686008738}"/>
                </a:ext>
              </a:extLst>
            </p:cNvPr>
            <p:cNvSpPr>
              <a:spLocks/>
            </p:cNvSpPr>
            <p:nvPr/>
          </p:nvSpPr>
          <p:spPr bwMode="auto">
            <a:xfrm>
              <a:off x="3" y="13093"/>
              <a:ext cx="57594" cy="108"/>
            </a:xfrm>
            <a:custGeom>
              <a:avLst/>
              <a:gdLst>
                <a:gd name="T0" fmla="*/ 2879725 w 5759450"/>
                <a:gd name="T1" fmla="*/ 0 h 10795"/>
                <a:gd name="T2" fmla="*/ 4470146 w 5759450"/>
                <a:gd name="T3" fmla="*/ 0 h 10795"/>
                <a:gd name="T4" fmla="*/ 5759450 w 5759450"/>
                <a:gd name="T5" fmla="*/ 2413 h 10795"/>
                <a:gd name="T6" fmla="*/ 5759450 w 5759450"/>
                <a:gd name="T7" fmla="*/ 5334 h 10795"/>
                <a:gd name="T8" fmla="*/ 5759450 w 5759450"/>
                <a:gd name="T9" fmla="*/ 8382 h 10795"/>
                <a:gd name="T10" fmla="*/ 4470146 w 5759450"/>
                <a:gd name="T11" fmla="*/ 10795 h 10795"/>
                <a:gd name="T12" fmla="*/ 2879725 w 5759450"/>
                <a:gd name="T13" fmla="*/ 10795 h 10795"/>
                <a:gd name="T14" fmla="*/ 1289304 w 5759450"/>
                <a:gd name="T15" fmla="*/ 10795 h 10795"/>
                <a:gd name="T16" fmla="*/ 0 w 5759450"/>
                <a:gd name="T17" fmla="*/ 8382 h 10795"/>
                <a:gd name="T18" fmla="*/ 0 w 5759450"/>
                <a:gd name="T19" fmla="*/ 5334 h 10795"/>
                <a:gd name="T20" fmla="*/ 0 w 5759450"/>
                <a:gd name="T21" fmla="*/ 2413 h 10795"/>
                <a:gd name="T22" fmla="*/ 1289304 w 5759450"/>
                <a:gd name="T23" fmla="*/ 0 h 10795"/>
                <a:gd name="T24" fmla="*/ 2879725 w 5759450"/>
                <a:gd name="T25" fmla="*/ 0 h 10795"/>
                <a:gd name="T26" fmla="*/ 0 w 5759450"/>
                <a:gd name="T27" fmla="*/ 0 h 10795"/>
                <a:gd name="T28" fmla="*/ 5759450 w 5759450"/>
                <a:gd name="T29" fmla="*/ 10795 h 10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5759450" h="10795">
                  <a:moveTo>
                    <a:pt x="2879725" y="0"/>
                  </a:moveTo>
                  <a:cubicBezTo>
                    <a:pt x="4470146" y="0"/>
                    <a:pt x="5759450" y="2413"/>
                    <a:pt x="5759450" y="5334"/>
                  </a:cubicBezTo>
                  <a:cubicBezTo>
                    <a:pt x="5759450" y="8382"/>
                    <a:pt x="4470146" y="10795"/>
                    <a:pt x="2879725" y="10795"/>
                  </a:cubicBezTo>
                  <a:cubicBezTo>
                    <a:pt x="1289304" y="10795"/>
                    <a:pt x="0" y="8382"/>
                    <a:pt x="0" y="5334"/>
                  </a:cubicBezTo>
                  <a:cubicBezTo>
                    <a:pt x="0" y="2413"/>
                    <a:pt x="1289304" y="0"/>
                    <a:pt x="2879725" y="0"/>
                  </a:cubicBezTo>
                  <a:close/>
                </a:path>
              </a:pathLst>
            </a:custGeom>
            <a:solidFill>
              <a:srgbClr val="4F81BD"/>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US"/>
            </a:p>
          </p:txBody>
        </p:sp>
        <p:sp>
          <p:nvSpPr>
            <p:cNvPr id="10" name="Rectangle 9">
              <a:extLst>
                <a:ext uri="{FF2B5EF4-FFF2-40B4-BE49-F238E27FC236}">
                  <a16:creationId xmlns:a16="http://schemas.microsoft.com/office/drawing/2014/main" id="{7469442A-F2D9-52F9-707B-9ABE68895EF2}"/>
                </a:ext>
              </a:extLst>
            </p:cNvPr>
            <p:cNvSpPr>
              <a:spLocks noChangeArrowheads="1"/>
            </p:cNvSpPr>
            <p:nvPr/>
          </p:nvSpPr>
          <p:spPr bwMode="auto">
            <a:xfrm>
              <a:off x="0" y="14050"/>
              <a:ext cx="838" cy="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2200">
                  <a:solidFill>
                    <a:srgbClr val="000000"/>
                  </a:solidFill>
                  <a:effectLst/>
                  <a:latin typeface="Calibri" panose="020F0502020204030204" pitchFamily="34" charset="0"/>
                  <a:ea typeface="Calibri" panose="020F0502020204030204" pitchFamily="34" charset="0"/>
                </a:rPr>
                <a:t> </a:t>
              </a:r>
              <a:endParaRPr lang="en-US" sz="12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2900877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80E68E-52C2-0D4A-9B3E-40F43CBB9C33}"/>
              </a:ext>
            </a:extLst>
          </p:cNvPr>
          <p:cNvSpPr>
            <a:spLocks noGrp="1"/>
          </p:cNvSpPr>
          <p:nvPr>
            <p:ph idx="1"/>
          </p:nvPr>
        </p:nvSpPr>
        <p:spPr>
          <a:xfrm>
            <a:off x="4975861" y="804671"/>
            <a:ext cx="6399930" cy="5248657"/>
          </a:xfrm>
        </p:spPr>
        <p:txBody>
          <a:bodyPr anchor="ctr">
            <a:normAutofit/>
          </a:bodyPr>
          <a:lstStyle/>
          <a:p>
            <a:pPr marL="0" indent="0">
              <a:buNone/>
            </a:pPr>
            <a:r>
              <a:rPr lang="en-GB" dirty="0" err="1"/>
              <a:t>Vielen</a:t>
            </a:r>
            <a:r>
              <a:rPr lang="en-GB" dirty="0"/>
              <a:t> Dank und Auf Wiedersehen!</a:t>
            </a:r>
            <a:endParaRPr lang="en-DE" dirty="0"/>
          </a:p>
        </p:txBody>
      </p:sp>
      <p:sp>
        <p:nvSpPr>
          <p:cNvPr id="2" name="Slide Number Placeholder 1">
            <a:extLst>
              <a:ext uri="{FF2B5EF4-FFF2-40B4-BE49-F238E27FC236}">
                <a16:creationId xmlns:a16="http://schemas.microsoft.com/office/drawing/2014/main" id="{FDC9488F-22D2-5704-C052-39F7B15FF069}"/>
              </a:ext>
            </a:extLst>
          </p:cNvPr>
          <p:cNvSpPr>
            <a:spLocks noGrp="1"/>
          </p:cNvSpPr>
          <p:nvPr>
            <p:ph type="sldNum" sz="quarter" idx="12"/>
          </p:nvPr>
        </p:nvSpPr>
        <p:spPr/>
        <p:txBody>
          <a:bodyPr/>
          <a:lstStyle/>
          <a:p>
            <a:fld id="{7379E986-F6E9-EA4D-B0C9-9ABE10BB32C6}" type="slidenum">
              <a:rPr lang="en-DE" smtClean="0"/>
              <a:t>23</a:t>
            </a:fld>
            <a:endParaRPr lang="en-DE"/>
          </a:p>
        </p:txBody>
      </p:sp>
    </p:spTree>
    <p:extLst>
      <p:ext uri="{BB962C8B-B14F-4D97-AF65-F5344CB8AC3E}">
        <p14:creationId xmlns:p14="http://schemas.microsoft.com/office/powerpoint/2010/main" val="2452294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718FA6-B0A5-AB4F-A462-52D5462521F9}"/>
              </a:ext>
            </a:extLst>
          </p:cNvPr>
          <p:cNvSpPr>
            <a:spLocks noGrp="1"/>
          </p:cNvSpPr>
          <p:nvPr>
            <p:ph type="title"/>
          </p:nvPr>
        </p:nvSpPr>
        <p:spPr>
          <a:xfrm>
            <a:off x="838200" y="552355"/>
            <a:ext cx="10515600" cy="3346250"/>
          </a:xfrm>
        </p:spPr>
        <p:txBody>
          <a:bodyPr vert="horz" lIns="91440" tIns="45720" rIns="91440" bIns="45720" rtlCol="0" anchor="ctr">
            <a:normAutofit/>
          </a:bodyPr>
          <a:lstStyle/>
          <a:p>
            <a:pPr algn="ctr"/>
            <a:r>
              <a:rPr lang="en-US" dirty="0">
                <a:latin typeface="Times New Roman" panose="02020603050405020304" pitchFamily="18" charset="0"/>
                <a:cs typeface="Times New Roman" panose="02020603050405020304" pitchFamily="18" charset="0"/>
              </a:rPr>
              <a:t>Introduction</a:t>
            </a:r>
          </a:p>
        </p:txBody>
      </p:sp>
      <p:sp>
        <p:nvSpPr>
          <p:cNvPr id="3" name="Slide Number Placeholder 2">
            <a:extLst>
              <a:ext uri="{FF2B5EF4-FFF2-40B4-BE49-F238E27FC236}">
                <a16:creationId xmlns:a16="http://schemas.microsoft.com/office/drawing/2014/main" id="{C0C7214D-B0F5-33D6-4D18-ADA0027B244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379E986-F6E9-EA4D-B0C9-9ABE10BB32C6}" type="slidenum">
              <a:rPr lang="en-US"/>
              <a:pPr>
                <a:spcAft>
                  <a:spcPts val="600"/>
                </a:spcAft>
              </a:pPr>
              <a:t>3</a:t>
            </a:fld>
            <a:endParaRPr lang="en-US"/>
          </a:p>
        </p:txBody>
      </p:sp>
      <p:grpSp>
        <p:nvGrpSpPr>
          <p:cNvPr id="8" name="Group 7">
            <a:extLst>
              <a:ext uri="{FF2B5EF4-FFF2-40B4-BE49-F238E27FC236}">
                <a16:creationId xmlns:a16="http://schemas.microsoft.com/office/drawing/2014/main" id="{A2054368-8642-E1DB-3D03-67A8E38A3776}"/>
              </a:ext>
            </a:extLst>
          </p:cNvPr>
          <p:cNvGrpSpPr/>
          <p:nvPr/>
        </p:nvGrpSpPr>
        <p:grpSpPr>
          <a:xfrm>
            <a:off x="4977986" y="4499908"/>
            <a:ext cx="2251332" cy="1350799"/>
            <a:chOff x="402550" y="74"/>
            <a:chExt cx="3034531" cy="1820718"/>
          </a:xfrm>
        </p:grpSpPr>
        <p:sp>
          <p:nvSpPr>
            <p:cNvPr id="31" name="Rectangle 30">
              <a:extLst>
                <a:ext uri="{FF2B5EF4-FFF2-40B4-BE49-F238E27FC236}">
                  <a16:creationId xmlns:a16="http://schemas.microsoft.com/office/drawing/2014/main" id="{DACA2EA4-C5A6-293A-D20E-F3F097B9B5C8}"/>
                </a:ext>
              </a:extLst>
            </p:cNvPr>
            <p:cNvSpPr/>
            <p:nvPr/>
          </p:nvSpPr>
          <p:spPr>
            <a:xfrm>
              <a:off x="402550" y="74"/>
              <a:ext cx="3034531" cy="182071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DE"/>
            </a:p>
          </p:txBody>
        </p:sp>
        <p:sp>
          <p:nvSpPr>
            <p:cNvPr id="36" name="TextBox 35">
              <a:extLst>
                <a:ext uri="{FF2B5EF4-FFF2-40B4-BE49-F238E27FC236}">
                  <a16:creationId xmlns:a16="http://schemas.microsoft.com/office/drawing/2014/main" id="{985A7F47-BC48-069D-24DC-43E5521021B7}"/>
                </a:ext>
              </a:extLst>
            </p:cNvPr>
            <p:cNvSpPr txBox="1"/>
            <p:nvPr/>
          </p:nvSpPr>
          <p:spPr>
            <a:xfrm>
              <a:off x="402550" y="74"/>
              <a:ext cx="3034531" cy="18207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algn="ctr" defTabSz="1052576">
                <a:lnSpc>
                  <a:spcPct val="90000"/>
                </a:lnSpc>
                <a:spcBef>
                  <a:spcPct val="0"/>
                </a:spcBef>
                <a:spcAft>
                  <a:spcPct val="35000"/>
                </a:spcAft>
              </a:pPr>
              <a:r>
                <a:rPr lang="en-GB" sz="2368" kern="1200">
                  <a:solidFill>
                    <a:schemeClr val="lt1"/>
                  </a:solidFill>
                  <a:latin typeface="+mn-lt"/>
                  <a:ea typeface="+mn-ea"/>
                  <a:cs typeface="+mn-cs"/>
                </a:rPr>
                <a:t>Frequency Division Multiple Access (FDMA)</a:t>
              </a:r>
              <a:endParaRPr lang="en-US" sz="3200" kern="1200"/>
            </a:p>
          </p:txBody>
        </p:sp>
      </p:grpSp>
      <p:grpSp>
        <p:nvGrpSpPr>
          <p:cNvPr id="9" name="Group 8">
            <a:extLst>
              <a:ext uri="{FF2B5EF4-FFF2-40B4-BE49-F238E27FC236}">
                <a16:creationId xmlns:a16="http://schemas.microsoft.com/office/drawing/2014/main" id="{53B6844F-CC1A-85EB-F2C4-61BC515A6AAE}"/>
              </a:ext>
            </a:extLst>
          </p:cNvPr>
          <p:cNvGrpSpPr/>
          <p:nvPr/>
        </p:nvGrpSpPr>
        <p:grpSpPr>
          <a:xfrm>
            <a:off x="7362966" y="4499908"/>
            <a:ext cx="2251332" cy="1350799"/>
            <a:chOff x="3740534" y="74"/>
            <a:chExt cx="3034531" cy="1820718"/>
          </a:xfrm>
        </p:grpSpPr>
        <p:sp>
          <p:nvSpPr>
            <p:cNvPr id="28" name="Rectangle 27">
              <a:extLst>
                <a:ext uri="{FF2B5EF4-FFF2-40B4-BE49-F238E27FC236}">
                  <a16:creationId xmlns:a16="http://schemas.microsoft.com/office/drawing/2014/main" id="{4D6A4018-40A9-C0CA-6AA8-71532F84BDFD}"/>
                </a:ext>
              </a:extLst>
            </p:cNvPr>
            <p:cNvSpPr/>
            <p:nvPr/>
          </p:nvSpPr>
          <p:spPr>
            <a:xfrm>
              <a:off x="3740534" y="74"/>
              <a:ext cx="3034531" cy="182071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DE"/>
            </a:p>
          </p:txBody>
        </p:sp>
        <p:sp>
          <p:nvSpPr>
            <p:cNvPr id="29" name="TextBox 28">
              <a:extLst>
                <a:ext uri="{FF2B5EF4-FFF2-40B4-BE49-F238E27FC236}">
                  <a16:creationId xmlns:a16="http://schemas.microsoft.com/office/drawing/2014/main" id="{1D2DB12F-F482-D4FF-8C7C-D7377D02607D}"/>
                </a:ext>
              </a:extLst>
            </p:cNvPr>
            <p:cNvSpPr txBox="1"/>
            <p:nvPr/>
          </p:nvSpPr>
          <p:spPr>
            <a:xfrm>
              <a:off x="3740534" y="74"/>
              <a:ext cx="3034531" cy="18207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algn="ctr" defTabSz="1052576">
                <a:lnSpc>
                  <a:spcPct val="90000"/>
                </a:lnSpc>
                <a:spcBef>
                  <a:spcPct val="0"/>
                </a:spcBef>
                <a:spcAft>
                  <a:spcPct val="35000"/>
                </a:spcAft>
              </a:pPr>
              <a:r>
                <a:rPr lang="en-GB" sz="2368" kern="1200">
                  <a:solidFill>
                    <a:schemeClr val="lt1"/>
                  </a:solidFill>
                  <a:latin typeface="+mn-lt"/>
                  <a:ea typeface="+mn-ea"/>
                  <a:cs typeface="+mn-cs"/>
                </a:rPr>
                <a:t>Time Division Multiple Access (TDMA)</a:t>
              </a:r>
              <a:endParaRPr lang="en-US" sz="3200" kern="1200"/>
            </a:p>
          </p:txBody>
        </p:sp>
      </p:grpSp>
      <p:grpSp>
        <p:nvGrpSpPr>
          <p:cNvPr id="10" name="Group 9">
            <a:extLst>
              <a:ext uri="{FF2B5EF4-FFF2-40B4-BE49-F238E27FC236}">
                <a16:creationId xmlns:a16="http://schemas.microsoft.com/office/drawing/2014/main" id="{2E85054A-6485-6571-36C2-24D46EA8E539}"/>
              </a:ext>
            </a:extLst>
          </p:cNvPr>
          <p:cNvGrpSpPr/>
          <p:nvPr/>
        </p:nvGrpSpPr>
        <p:grpSpPr>
          <a:xfrm>
            <a:off x="192722" y="4499908"/>
            <a:ext cx="2251332" cy="1350799"/>
            <a:chOff x="7078518" y="74"/>
            <a:chExt cx="3034531" cy="1820718"/>
          </a:xfrm>
        </p:grpSpPr>
        <p:sp>
          <p:nvSpPr>
            <p:cNvPr id="26" name="Rectangle 25">
              <a:extLst>
                <a:ext uri="{FF2B5EF4-FFF2-40B4-BE49-F238E27FC236}">
                  <a16:creationId xmlns:a16="http://schemas.microsoft.com/office/drawing/2014/main" id="{B7B93167-CC6F-71C0-B50E-BDA669B5AA1A}"/>
                </a:ext>
              </a:extLst>
            </p:cNvPr>
            <p:cNvSpPr/>
            <p:nvPr/>
          </p:nvSpPr>
          <p:spPr>
            <a:xfrm>
              <a:off x="7078518" y="74"/>
              <a:ext cx="3034531" cy="182071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DE"/>
            </a:p>
          </p:txBody>
        </p:sp>
        <p:sp>
          <p:nvSpPr>
            <p:cNvPr id="27" name="TextBox 26">
              <a:extLst>
                <a:ext uri="{FF2B5EF4-FFF2-40B4-BE49-F238E27FC236}">
                  <a16:creationId xmlns:a16="http://schemas.microsoft.com/office/drawing/2014/main" id="{CFD75757-F53E-7ACC-50AA-CB3DD637DB36}"/>
                </a:ext>
              </a:extLst>
            </p:cNvPr>
            <p:cNvSpPr txBox="1"/>
            <p:nvPr/>
          </p:nvSpPr>
          <p:spPr>
            <a:xfrm>
              <a:off x="7078518" y="74"/>
              <a:ext cx="3034531" cy="18207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algn="ctr" defTabSz="1052576">
                <a:lnSpc>
                  <a:spcPct val="90000"/>
                </a:lnSpc>
                <a:spcBef>
                  <a:spcPct val="0"/>
                </a:spcBef>
                <a:spcAft>
                  <a:spcPct val="35000"/>
                </a:spcAft>
              </a:pPr>
              <a:r>
                <a:rPr lang="en-GB" sz="2368" kern="1200">
                  <a:solidFill>
                    <a:schemeClr val="lt1"/>
                  </a:solidFill>
                  <a:latin typeface="+mn-lt"/>
                  <a:ea typeface="+mn-ea"/>
                  <a:cs typeface="+mn-cs"/>
                </a:rPr>
                <a:t>Code Division Multiple Access (CDMA) </a:t>
              </a:r>
              <a:endParaRPr lang="en-US" sz="3200" kern="1200"/>
            </a:p>
          </p:txBody>
        </p:sp>
      </p:grpSp>
      <p:grpSp>
        <p:nvGrpSpPr>
          <p:cNvPr id="12" name="Group 11">
            <a:extLst>
              <a:ext uri="{FF2B5EF4-FFF2-40B4-BE49-F238E27FC236}">
                <a16:creationId xmlns:a16="http://schemas.microsoft.com/office/drawing/2014/main" id="{48E09C7B-1A14-8185-8239-E0442A78AD8A}"/>
              </a:ext>
            </a:extLst>
          </p:cNvPr>
          <p:cNvGrpSpPr/>
          <p:nvPr/>
        </p:nvGrpSpPr>
        <p:grpSpPr>
          <a:xfrm>
            <a:off x="2586987" y="4499908"/>
            <a:ext cx="2251332" cy="1350799"/>
            <a:chOff x="2071542" y="2124246"/>
            <a:chExt cx="3034531" cy="1820718"/>
          </a:xfrm>
        </p:grpSpPr>
        <p:sp>
          <p:nvSpPr>
            <p:cNvPr id="23" name="Rectangle 22">
              <a:extLst>
                <a:ext uri="{FF2B5EF4-FFF2-40B4-BE49-F238E27FC236}">
                  <a16:creationId xmlns:a16="http://schemas.microsoft.com/office/drawing/2014/main" id="{00ECA8F0-E35A-FA28-2057-72D7859705A7}"/>
                </a:ext>
              </a:extLst>
            </p:cNvPr>
            <p:cNvSpPr/>
            <p:nvPr/>
          </p:nvSpPr>
          <p:spPr>
            <a:xfrm>
              <a:off x="2071542" y="2124246"/>
              <a:ext cx="3034531" cy="182071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DE"/>
            </a:p>
          </p:txBody>
        </p:sp>
        <p:sp>
          <p:nvSpPr>
            <p:cNvPr id="24" name="TextBox 23">
              <a:extLst>
                <a:ext uri="{FF2B5EF4-FFF2-40B4-BE49-F238E27FC236}">
                  <a16:creationId xmlns:a16="http://schemas.microsoft.com/office/drawing/2014/main" id="{E2967470-1385-F569-2FDA-8C70491054D9}"/>
                </a:ext>
              </a:extLst>
            </p:cNvPr>
            <p:cNvSpPr txBox="1"/>
            <p:nvPr/>
          </p:nvSpPr>
          <p:spPr>
            <a:xfrm>
              <a:off x="2071542" y="2124246"/>
              <a:ext cx="3034531" cy="18207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algn="ctr" defTabSz="1052576">
                <a:lnSpc>
                  <a:spcPct val="90000"/>
                </a:lnSpc>
                <a:spcBef>
                  <a:spcPct val="0"/>
                </a:spcBef>
                <a:spcAft>
                  <a:spcPct val="35000"/>
                </a:spcAft>
              </a:pPr>
              <a:r>
                <a:rPr lang="en-GB" sz="2368" kern="1200">
                  <a:solidFill>
                    <a:schemeClr val="lt1"/>
                  </a:solidFill>
                  <a:latin typeface="+mn-lt"/>
                  <a:ea typeface="+mn-ea"/>
                  <a:cs typeface="+mn-cs"/>
                </a:rPr>
                <a:t>Space Division Multiple Access (SDMA)</a:t>
              </a:r>
              <a:endParaRPr lang="en-US" sz="3200" kern="1200"/>
            </a:p>
          </p:txBody>
        </p:sp>
      </p:grpSp>
      <p:grpSp>
        <p:nvGrpSpPr>
          <p:cNvPr id="14" name="Group 13">
            <a:extLst>
              <a:ext uri="{FF2B5EF4-FFF2-40B4-BE49-F238E27FC236}">
                <a16:creationId xmlns:a16="http://schemas.microsoft.com/office/drawing/2014/main" id="{60D31156-3945-37C8-6FE0-831C400FB62A}"/>
              </a:ext>
            </a:extLst>
          </p:cNvPr>
          <p:cNvGrpSpPr/>
          <p:nvPr/>
        </p:nvGrpSpPr>
        <p:grpSpPr>
          <a:xfrm>
            <a:off x="9747946" y="4499908"/>
            <a:ext cx="2251332" cy="1350799"/>
            <a:chOff x="5409526" y="2124246"/>
            <a:chExt cx="3034531" cy="1820718"/>
          </a:xfrm>
        </p:grpSpPr>
        <p:sp>
          <p:nvSpPr>
            <p:cNvPr id="16" name="Rectangle 15">
              <a:extLst>
                <a:ext uri="{FF2B5EF4-FFF2-40B4-BE49-F238E27FC236}">
                  <a16:creationId xmlns:a16="http://schemas.microsoft.com/office/drawing/2014/main" id="{FAE511D6-D8D5-3427-EAD9-F6BBEF54F3A9}"/>
                </a:ext>
              </a:extLst>
            </p:cNvPr>
            <p:cNvSpPr/>
            <p:nvPr/>
          </p:nvSpPr>
          <p:spPr>
            <a:xfrm>
              <a:off x="5409526" y="2124246"/>
              <a:ext cx="3034531" cy="182071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DE"/>
            </a:p>
          </p:txBody>
        </p:sp>
        <p:sp>
          <p:nvSpPr>
            <p:cNvPr id="22" name="TextBox 21">
              <a:extLst>
                <a:ext uri="{FF2B5EF4-FFF2-40B4-BE49-F238E27FC236}">
                  <a16:creationId xmlns:a16="http://schemas.microsoft.com/office/drawing/2014/main" id="{BE4F7C49-DCA3-ADA1-49BD-AB0F5FB1E70A}"/>
                </a:ext>
              </a:extLst>
            </p:cNvPr>
            <p:cNvSpPr txBox="1"/>
            <p:nvPr/>
          </p:nvSpPr>
          <p:spPr>
            <a:xfrm>
              <a:off x="5409526" y="2124246"/>
              <a:ext cx="3034531" cy="18207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algn="ctr" defTabSz="1052576">
                <a:lnSpc>
                  <a:spcPct val="90000"/>
                </a:lnSpc>
                <a:spcBef>
                  <a:spcPct val="0"/>
                </a:spcBef>
                <a:spcAft>
                  <a:spcPct val="35000"/>
                </a:spcAft>
              </a:pPr>
              <a:r>
                <a:rPr lang="en-GB" sz="2368" kern="1200">
                  <a:solidFill>
                    <a:schemeClr val="lt1"/>
                  </a:solidFill>
                  <a:latin typeface="+mn-lt"/>
                  <a:ea typeface="+mn-ea"/>
                  <a:cs typeface="+mn-cs"/>
                </a:rPr>
                <a:t>Random Division Multiple Access (RDMA)</a:t>
              </a:r>
              <a:endParaRPr lang="en-US" sz="3200" kern="1200"/>
            </a:p>
          </p:txBody>
        </p:sp>
      </p:grpSp>
      <p:grpSp>
        <p:nvGrpSpPr>
          <p:cNvPr id="38" name="Group 37">
            <a:extLst>
              <a:ext uri="{FF2B5EF4-FFF2-40B4-BE49-F238E27FC236}">
                <a16:creationId xmlns:a16="http://schemas.microsoft.com/office/drawing/2014/main" id="{26D4C443-60FB-B868-39C6-D42FD25EE246}"/>
              </a:ext>
            </a:extLst>
          </p:cNvPr>
          <p:cNvGrpSpPr>
            <a:grpSpLocks/>
          </p:cNvGrpSpPr>
          <p:nvPr/>
        </p:nvGrpSpPr>
        <p:grpSpPr bwMode="auto">
          <a:xfrm>
            <a:off x="8377097" y="36128"/>
            <a:ext cx="3581355" cy="954161"/>
            <a:chOff x="0" y="0"/>
            <a:chExt cx="58184" cy="17828"/>
          </a:xfrm>
        </p:grpSpPr>
        <p:sp>
          <p:nvSpPr>
            <p:cNvPr id="40" name="Rectangle 39">
              <a:extLst>
                <a:ext uri="{FF2B5EF4-FFF2-40B4-BE49-F238E27FC236}">
                  <a16:creationId xmlns:a16="http://schemas.microsoft.com/office/drawing/2014/main" id="{2A8686A4-EA49-5ED0-CF15-A0E444F66B04}"/>
                </a:ext>
              </a:extLst>
            </p:cNvPr>
            <p:cNvSpPr>
              <a:spLocks noChangeArrowheads="1"/>
            </p:cNvSpPr>
            <p:nvPr/>
          </p:nvSpPr>
          <p:spPr bwMode="auto">
            <a:xfrm>
              <a:off x="57619" y="10472"/>
              <a:ext cx="458"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sp>
          <p:nvSpPr>
            <p:cNvPr id="41" name="Rectangle 40">
              <a:extLst>
                <a:ext uri="{FF2B5EF4-FFF2-40B4-BE49-F238E27FC236}">
                  <a16:creationId xmlns:a16="http://schemas.microsoft.com/office/drawing/2014/main" id="{EDB3A486-C644-E74E-159C-74571D158E5C}"/>
                </a:ext>
              </a:extLst>
            </p:cNvPr>
            <p:cNvSpPr>
              <a:spLocks noChangeArrowheads="1"/>
            </p:cNvSpPr>
            <p:nvPr/>
          </p:nvSpPr>
          <p:spPr bwMode="auto">
            <a:xfrm>
              <a:off x="57726" y="12331"/>
              <a:ext cx="458" cy="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pic>
          <p:nvPicPr>
            <p:cNvPr id="42" name="Picture 41">
              <a:extLst>
                <a:ext uri="{FF2B5EF4-FFF2-40B4-BE49-F238E27FC236}">
                  <a16:creationId xmlns:a16="http://schemas.microsoft.com/office/drawing/2014/main" id="{315C1CDE-CED1-C882-C183-E3628EB3AC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9" y="0"/>
              <a:ext cx="24038" cy="11614"/>
            </a:xfrm>
            <a:prstGeom prst="rect">
              <a:avLst/>
            </a:prstGeom>
            <a:noFill/>
            <a:extLst>
              <a:ext uri="{909E8E84-426E-40DD-AFC4-6F175D3DCCD1}">
                <a14:hiddenFill xmlns:a14="http://schemas.microsoft.com/office/drawing/2010/main">
                  <a:solidFill>
                    <a:srgbClr val="FFFFFF"/>
                  </a:solidFill>
                </a14:hiddenFill>
              </a:ext>
            </a:extLst>
          </p:spPr>
        </p:pic>
        <p:sp>
          <p:nvSpPr>
            <p:cNvPr id="43" name="Shape 11">
              <a:extLst>
                <a:ext uri="{FF2B5EF4-FFF2-40B4-BE49-F238E27FC236}">
                  <a16:creationId xmlns:a16="http://schemas.microsoft.com/office/drawing/2014/main" id="{35702109-CE29-B561-44C1-48CD0462513A}"/>
                </a:ext>
              </a:extLst>
            </p:cNvPr>
            <p:cNvSpPr>
              <a:spLocks/>
            </p:cNvSpPr>
            <p:nvPr/>
          </p:nvSpPr>
          <p:spPr bwMode="auto">
            <a:xfrm>
              <a:off x="3" y="13093"/>
              <a:ext cx="57594" cy="108"/>
            </a:xfrm>
            <a:custGeom>
              <a:avLst/>
              <a:gdLst>
                <a:gd name="T0" fmla="*/ 2879725 w 5759450"/>
                <a:gd name="T1" fmla="*/ 0 h 10795"/>
                <a:gd name="T2" fmla="*/ 4470146 w 5759450"/>
                <a:gd name="T3" fmla="*/ 0 h 10795"/>
                <a:gd name="T4" fmla="*/ 5759450 w 5759450"/>
                <a:gd name="T5" fmla="*/ 2413 h 10795"/>
                <a:gd name="T6" fmla="*/ 5759450 w 5759450"/>
                <a:gd name="T7" fmla="*/ 5334 h 10795"/>
                <a:gd name="T8" fmla="*/ 5759450 w 5759450"/>
                <a:gd name="T9" fmla="*/ 8382 h 10795"/>
                <a:gd name="T10" fmla="*/ 4470146 w 5759450"/>
                <a:gd name="T11" fmla="*/ 10795 h 10795"/>
                <a:gd name="T12" fmla="*/ 2879725 w 5759450"/>
                <a:gd name="T13" fmla="*/ 10795 h 10795"/>
                <a:gd name="T14" fmla="*/ 1289304 w 5759450"/>
                <a:gd name="T15" fmla="*/ 10795 h 10795"/>
                <a:gd name="T16" fmla="*/ 0 w 5759450"/>
                <a:gd name="T17" fmla="*/ 8382 h 10795"/>
                <a:gd name="T18" fmla="*/ 0 w 5759450"/>
                <a:gd name="T19" fmla="*/ 5334 h 10795"/>
                <a:gd name="T20" fmla="*/ 0 w 5759450"/>
                <a:gd name="T21" fmla="*/ 2413 h 10795"/>
                <a:gd name="T22" fmla="*/ 1289304 w 5759450"/>
                <a:gd name="T23" fmla="*/ 0 h 10795"/>
                <a:gd name="T24" fmla="*/ 2879725 w 5759450"/>
                <a:gd name="T25" fmla="*/ 0 h 10795"/>
                <a:gd name="T26" fmla="*/ 0 w 5759450"/>
                <a:gd name="T27" fmla="*/ 0 h 10795"/>
                <a:gd name="T28" fmla="*/ 5759450 w 5759450"/>
                <a:gd name="T29" fmla="*/ 10795 h 10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5759450" h="10795">
                  <a:moveTo>
                    <a:pt x="2879725" y="0"/>
                  </a:moveTo>
                  <a:cubicBezTo>
                    <a:pt x="4470146" y="0"/>
                    <a:pt x="5759450" y="2413"/>
                    <a:pt x="5759450" y="5334"/>
                  </a:cubicBezTo>
                  <a:cubicBezTo>
                    <a:pt x="5759450" y="8382"/>
                    <a:pt x="4470146" y="10795"/>
                    <a:pt x="2879725" y="10795"/>
                  </a:cubicBezTo>
                  <a:cubicBezTo>
                    <a:pt x="1289304" y="10795"/>
                    <a:pt x="0" y="8382"/>
                    <a:pt x="0" y="5334"/>
                  </a:cubicBezTo>
                  <a:cubicBezTo>
                    <a:pt x="0" y="2413"/>
                    <a:pt x="1289304" y="0"/>
                    <a:pt x="2879725" y="0"/>
                  </a:cubicBezTo>
                  <a:close/>
                </a:path>
              </a:pathLst>
            </a:custGeom>
            <a:solidFill>
              <a:srgbClr val="4F81BD"/>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US"/>
            </a:p>
          </p:txBody>
        </p:sp>
        <p:sp>
          <p:nvSpPr>
            <p:cNvPr id="45" name="Rectangle 44">
              <a:extLst>
                <a:ext uri="{FF2B5EF4-FFF2-40B4-BE49-F238E27FC236}">
                  <a16:creationId xmlns:a16="http://schemas.microsoft.com/office/drawing/2014/main" id="{DBDF3EBC-D2F6-0295-D605-90DD84526671}"/>
                </a:ext>
              </a:extLst>
            </p:cNvPr>
            <p:cNvSpPr>
              <a:spLocks noChangeArrowheads="1"/>
            </p:cNvSpPr>
            <p:nvPr/>
          </p:nvSpPr>
          <p:spPr bwMode="auto">
            <a:xfrm>
              <a:off x="0" y="14050"/>
              <a:ext cx="838" cy="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2200">
                  <a:solidFill>
                    <a:srgbClr val="000000"/>
                  </a:solidFill>
                  <a:effectLst/>
                  <a:latin typeface="Calibri" panose="020F0502020204030204" pitchFamily="34" charset="0"/>
                  <a:ea typeface="Calibri" panose="020F0502020204030204" pitchFamily="34" charset="0"/>
                </a:rPr>
                <a:t> </a:t>
              </a:r>
              <a:endParaRPr lang="en-US" sz="1200">
                <a:solidFill>
                  <a:srgbClr val="000000"/>
                </a:solidFill>
                <a:effectLst/>
                <a:latin typeface="Calibri" panose="020F0502020204030204" pitchFamily="34" charset="0"/>
                <a:ea typeface="Calibri" panose="020F0502020204030204" pitchFamily="34" charset="0"/>
              </a:endParaRPr>
            </a:p>
          </p:txBody>
        </p:sp>
      </p:grpSp>
      <p:pic>
        <p:nvPicPr>
          <p:cNvPr id="30" name="Graphic 29" descr="Satellite with solid fill">
            <a:extLst>
              <a:ext uri="{FF2B5EF4-FFF2-40B4-BE49-F238E27FC236}">
                <a16:creationId xmlns:a16="http://schemas.microsoft.com/office/drawing/2014/main" id="{A7C6B490-3137-CBCA-9C6D-21CA04A494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27198" y="1131170"/>
            <a:ext cx="3044177" cy="3044177"/>
          </a:xfrm>
          <a:prstGeom prst="rect">
            <a:avLst/>
          </a:prstGeom>
        </p:spPr>
      </p:pic>
    </p:spTree>
    <p:extLst>
      <p:ext uri="{BB962C8B-B14F-4D97-AF65-F5344CB8AC3E}">
        <p14:creationId xmlns:p14="http://schemas.microsoft.com/office/powerpoint/2010/main" val="1630745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8FA6-B0A5-AB4F-A462-52D5462521F9}"/>
              </a:ext>
            </a:extLst>
          </p:cNvPr>
          <p:cNvSpPr>
            <a:spLocks noGrp="1"/>
          </p:cNvSpPr>
          <p:nvPr>
            <p:ph type="title"/>
          </p:nvPr>
        </p:nvSpPr>
        <p:spPr>
          <a:xfrm>
            <a:off x="646111" y="452718"/>
            <a:ext cx="10707689" cy="1779206"/>
          </a:xfrm>
        </p:spPr>
        <p:txBody>
          <a:bodyPr/>
          <a:lstStyle/>
          <a:p>
            <a:r>
              <a:rPr lang="en-GB" dirty="0">
                <a:latin typeface="Times New Roman" panose="02020603050405020304" pitchFamily="18" charset="0"/>
                <a:cs typeface="Times New Roman" panose="02020603050405020304" pitchFamily="18" charset="0"/>
              </a:rPr>
              <a:t>Access Techniques</a:t>
            </a:r>
            <a:endParaRPr lang="en-DE"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0C7214D-B0F5-33D6-4D18-ADA0027B2449}"/>
              </a:ext>
            </a:extLst>
          </p:cNvPr>
          <p:cNvSpPr>
            <a:spLocks noGrp="1"/>
          </p:cNvSpPr>
          <p:nvPr>
            <p:ph type="sldNum" sz="quarter" idx="12"/>
          </p:nvPr>
        </p:nvSpPr>
        <p:spPr/>
        <p:txBody>
          <a:bodyPr/>
          <a:lstStyle/>
          <a:p>
            <a:fld id="{7379E986-F6E9-EA4D-B0C9-9ABE10BB32C6}" type="slidenum">
              <a:rPr lang="en-DE" smtClean="0"/>
              <a:t>4</a:t>
            </a:fld>
            <a:endParaRPr lang="en-DE"/>
          </a:p>
        </p:txBody>
      </p:sp>
      <p:graphicFrame>
        <p:nvGraphicFramePr>
          <p:cNvPr id="6" name="Content Placeholder 4">
            <a:extLst>
              <a:ext uri="{FF2B5EF4-FFF2-40B4-BE49-F238E27FC236}">
                <a16:creationId xmlns:a16="http://schemas.microsoft.com/office/drawing/2014/main" id="{DF3F0F84-D654-7971-6AB0-E3544625AEEB}"/>
              </a:ext>
            </a:extLst>
          </p:cNvPr>
          <p:cNvGraphicFramePr>
            <a:graphicFrameLocks/>
          </p:cNvGraphicFramePr>
          <p:nvPr>
            <p:extLst>
              <p:ext uri="{D42A27DB-BD31-4B8C-83A1-F6EECF244321}">
                <p14:modId xmlns:p14="http://schemas.microsoft.com/office/powerpoint/2010/main" val="617480783"/>
              </p:ext>
            </p:extLst>
          </p:nvPr>
        </p:nvGraphicFramePr>
        <p:xfrm>
          <a:off x="906780" y="2231924"/>
          <a:ext cx="10378440" cy="320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a:extLst>
              <a:ext uri="{FF2B5EF4-FFF2-40B4-BE49-F238E27FC236}">
                <a16:creationId xmlns:a16="http://schemas.microsoft.com/office/drawing/2014/main" id="{A18EE60E-C859-C18C-747F-0432031EF257}"/>
              </a:ext>
            </a:extLst>
          </p:cNvPr>
          <p:cNvGrpSpPr>
            <a:grpSpLocks/>
          </p:cNvGrpSpPr>
          <p:nvPr/>
        </p:nvGrpSpPr>
        <p:grpSpPr bwMode="auto">
          <a:xfrm>
            <a:off x="8377097" y="36128"/>
            <a:ext cx="3581355" cy="954161"/>
            <a:chOff x="0" y="0"/>
            <a:chExt cx="58184" cy="17828"/>
          </a:xfrm>
        </p:grpSpPr>
        <p:sp>
          <p:nvSpPr>
            <p:cNvPr id="8" name="Rectangle 7">
              <a:extLst>
                <a:ext uri="{FF2B5EF4-FFF2-40B4-BE49-F238E27FC236}">
                  <a16:creationId xmlns:a16="http://schemas.microsoft.com/office/drawing/2014/main" id="{22C6169D-E497-6CE9-CB65-D7F16B2744CE}"/>
                </a:ext>
              </a:extLst>
            </p:cNvPr>
            <p:cNvSpPr>
              <a:spLocks noChangeArrowheads="1"/>
            </p:cNvSpPr>
            <p:nvPr/>
          </p:nvSpPr>
          <p:spPr bwMode="auto">
            <a:xfrm>
              <a:off x="57619" y="10472"/>
              <a:ext cx="458"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sp>
          <p:nvSpPr>
            <p:cNvPr id="9" name="Rectangle 8">
              <a:extLst>
                <a:ext uri="{FF2B5EF4-FFF2-40B4-BE49-F238E27FC236}">
                  <a16:creationId xmlns:a16="http://schemas.microsoft.com/office/drawing/2014/main" id="{EE8ADB6A-A62C-18A4-078B-EAA77E4F8CD5}"/>
                </a:ext>
              </a:extLst>
            </p:cNvPr>
            <p:cNvSpPr>
              <a:spLocks noChangeArrowheads="1"/>
            </p:cNvSpPr>
            <p:nvPr/>
          </p:nvSpPr>
          <p:spPr bwMode="auto">
            <a:xfrm>
              <a:off x="57726" y="12331"/>
              <a:ext cx="458" cy="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pic>
          <p:nvPicPr>
            <p:cNvPr id="10" name="Picture 9">
              <a:extLst>
                <a:ext uri="{FF2B5EF4-FFF2-40B4-BE49-F238E27FC236}">
                  <a16:creationId xmlns:a16="http://schemas.microsoft.com/office/drawing/2014/main" id="{2E66FC59-5FD6-C628-21A8-63217C510B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69" y="0"/>
              <a:ext cx="24038" cy="11614"/>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11">
              <a:extLst>
                <a:ext uri="{FF2B5EF4-FFF2-40B4-BE49-F238E27FC236}">
                  <a16:creationId xmlns:a16="http://schemas.microsoft.com/office/drawing/2014/main" id="{89CC282C-5F63-2B6A-2E1E-63436A91ED3E}"/>
                </a:ext>
              </a:extLst>
            </p:cNvPr>
            <p:cNvSpPr>
              <a:spLocks/>
            </p:cNvSpPr>
            <p:nvPr/>
          </p:nvSpPr>
          <p:spPr bwMode="auto">
            <a:xfrm>
              <a:off x="3" y="13093"/>
              <a:ext cx="57594" cy="108"/>
            </a:xfrm>
            <a:custGeom>
              <a:avLst/>
              <a:gdLst>
                <a:gd name="T0" fmla="*/ 2879725 w 5759450"/>
                <a:gd name="T1" fmla="*/ 0 h 10795"/>
                <a:gd name="T2" fmla="*/ 4470146 w 5759450"/>
                <a:gd name="T3" fmla="*/ 0 h 10795"/>
                <a:gd name="T4" fmla="*/ 5759450 w 5759450"/>
                <a:gd name="T5" fmla="*/ 2413 h 10795"/>
                <a:gd name="T6" fmla="*/ 5759450 w 5759450"/>
                <a:gd name="T7" fmla="*/ 5334 h 10795"/>
                <a:gd name="T8" fmla="*/ 5759450 w 5759450"/>
                <a:gd name="T9" fmla="*/ 8382 h 10795"/>
                <a:gd name="T10" fmla="*/ 4470146 w 5759450"/>
                <a:gd name="T11" fmla="*/ 10795 h 10795"/>
                <a:gd name="T12" fmla="*/ 2879725 w 5759450"/>
                <a:gd name="T13" fmla="*/ 10795 h 10795"/>
                <a:gd name="T14" fmla="*/ 1289304 w 5759450"/>
                <a:gd name="T15" fmla="*/ 10795 h 10795"/>
                <a:gd name="T16" fmla="*/ 0 w 5759450"/>
                <a:gd name="T17" fmla="*/ 8382 h 10795"/>
                <a:gd name="T18" fmla="*/ 0 w 5759450"/>
                <a:gd name="T19" fmla="*/ 5334 h 10795"/>
                <a:gd name="T20" fmla="*/ 0 w 5759450"/>
                <a:gd name="T21" fmla="*/ 2413 h 10795"/>
                <a:gd name="T22" fmla="*/ 1289304 w 5759450"/>
                <a:gd name="T23" fmla="*/ 0 h 10795"/>
                <a:gd name="T24" fmla="*/ 2879725 w 5759450"/>
                <a:gd name="T25" fmla="*/ 0 h 10795"/>
                <a:gd name="T26" fmla="*/ 0 w 5759450"/>
                <a:gd name="T27" fmla="*/ 0 h 10795"/>
                <a:gd name="T28" fmla="*/ 5759450 w 5759450"/>
                <a:gd name="T29" fmla="*/ 10795 h 10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5759450" h="10795">
                  <a:moveTo>
                    <a:pt x="2879725" y="0"/>
                  </a:moveTo>
                  <a:cubicBezTo>
                    <a:pt x="4470146" y="0"/>
                    <a:pt x="5759450" y="2413"/>
                    <a:pt x="5759450" y="5334"/>
                  </a:cubicBezTo>
                  <a:cubicBezTo>
                    <a:pt x="5759450" y="8382"/>
                    <a:pt x="4470146" y="10795"/>
                    <a:pt x="2879725" y="10795"/>
                  </a:cubicBezTo>
                  <a:cubicBezTo>
                    <a:pt x="1289304" y="10795"/>
                    <a:pt x="0" y="8382"/>
                    <a:pt x="0" y="5334"/>
                  </a:cubicBezTo>
                  <a:cubicBezTo>
                    <a:pt x="0" y="2413"/>
                    <a:pt x="1289304" y="0"/>
                    <a:pt x="2879725" y="0"/>
                  </a:cubicBezTo>
                  <a:close/>
                </a:path>
              </a:pathLst>
            </a:custGeom>
            <a:solidFill>
              <a:srgbClr val="4F81BD"/>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US"/>
            </a:p>
          </p:txBody>
        </p:sp>
        <p:sp>
          <p:nvSpPr>
            <p:cNvPr id="18" name="Rectangle 17">
              <a:extLst>
                <a:ext uri="{FF2B5EF4-FFF2-40B4-BE49-F238E27FC236}">
                  <a16:creationId xmlns:a16="http://schemas.microsoft.com/office/drawing/2014/main" id="{5E41E44C-ABDE-78BC-EF27-0C289ACE443C}"/>
                </a:ext>
              </a:extLst>
            </p:cNvPr>
            <p:cNvSpPr>
              <a:spLocks noChangeArrowheads="1"/>
            </p:cNvSpPr>
            <p:nvPr/>
          </p:nvSpPr>
          <p:spPr bwMode="auto">
            <a:xfrm>
              <a:off x="0" y="14050"/>
              <a:ext cx="838" cy="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2200">
                  <a:solidFill>
                    <a:srgbClr val="000000"/>
                  </a:solidFill>
                  <a:effectLst/>
                  <a:latin typeface="Calibri" panose="020F0502020204030204" pitchFamily="34" charset="0"/>
                  <a:ea typeface="Calibri" panose="020F0502020204030204" pitchFamily="34" charset="0"/>
                </a:rPr>
                <a:t> </a:t>
              </a:r>
              <a:endParaRPr lang="en-US" sz="12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2910236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8FA6-B0A5-AB4F-A462-52D5462521F9}"/>
              </a:ext>
            </a:extLst>
          </p:cNvPr>
          <p:cNvSpPr>
            <a:spLocks noGrp="1"/>
          </p:cNvSpPr>
          <p:nvPr>
            <p:ph type="title"/>
          </p:nvPr>
        </p:nvSpPr>
        <p:spPr>
          <a:xfrm>
            <a:off x="646111" y="452718"/>
            <a:ext cx="10707689" cy="1411951"/>
          </a:xfrm>
        </p:spPr>
        <p:txBody>
          <a:bodyPr/>
          <a:lstStyle/>
          <a:p>
            <a:r>
              <a:rPr lang="en-GB" dirty="0">
                <a:latin typeface="Times New Roman" panose="02020603050405020304" pitchFamily="18" charset="0"/>
                <a:cs typeface="Times New Roman" panose="02020603050405020304" pitchFamily="18" charset="0"/>
              </a:rPr>
              <a:t>Methods used in MA techniques </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based on circuit Allocation</a:t>
            </a:r>
            <a:endParaRPr lang="en-DE"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718B08ED-B6CF-E1C7-F8AC-9D1216753293}"/>
              </a:ext>
            </a:extLst>
          </p:cNvPr>
          <p:cNvSpPr>
            <a:spLocks noGrp="1"/>
          </p:cNvSpPr>
          <p:nvPr>
            <p:ph idx="1"/>
          </p:nvPr>
        </p:nvSpPr>
        <p:spPr>
          <a:xfrm>
            <a:off x="838200" y="1887789"/>
            <a:ext cx="10515600" cy="4289174"/>
          </a:xfrm>
        </p:spPr>
        <p:txBody>
          <a:bodyPr>
            <a:normAutofit/>
          </a:bodyPr>
          <a:lstStyle/>
          <a:p>
            <a:pPr marL="0" indent="0" algn="just">
              <a:buNone/>
            </a:pPr>
            <a:r>
              <a:rPr lang="en-GB" sz="2000" b="1" u="sng" dirty="0">
                <a:latin typeface="Times New Roman" panose="02020603050405020304" pitchFamily="18" charset="0"/>
                <a:cs typeface="Times New Roman" panose="02020603050405020304" pitchFamily="18" charset="0"/>
              </a:rPr>
              <a:t>Pre-Assigned MA</a:t>
            </a:r>
          </a:p>
          <a:p>
            <a:pPr algn="just">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Allocated on a fixed or partially fixed basis to certain users, irrespective of traffic fluctuations.</a:t>
            </a:r>
          </a:p>
          <a:p>
            <a:pPr algn="just">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Not open for general use and reserved for the allocated users.</a:t>
            </a:r>
          </a:p>
          <a:p>
            <a:pPr algn="just">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Dealing with circuits experiencing continuous and substantial traffic.</a:t>
            </a:r>
          </a:p>
          <a:p>
            <a:pPr marL="0" indent="0" algn="just">
              <a:buNone/>
            </a:pPr>
            <a:r>
              <a:rPr lang="en-GB" sz="2000" b="1" u="sng" dirty="0">
                <a:latin typeface="Times New Roman" panose="02020603050405020304" pitchFamily="18" charset="0"/>
                <a:cs typeface="Times New Roman" panose="02020603050405020304" pitchFamily="18" charset="0"/>
              </a:rPr>
              <a:t>Demand-Assigned MA</a:t>
            </a:r>
          </a:p>
          <a:p>
            <a:pPr algn="just">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All circuits are accessible to every user and are allocated based on demand.</a:t>
            </a:r>
          </a:p>
          <a:p>
            <a:pPr algn="just">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More efficient overall utilization of circuits.</a:t>
            </a:r>
          </a:p>
          <a:p>
            <a:pPr algn="just">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More expensive and complex to implement. </a:t>
            </a:r>
          </a:p>
          <a:p>
            <a:pPr marL="0" indent="0" algn="just">
              <a:buNone/>
            </a:pPr>
            <a:r>
              <a:rPr lang="en-GB" sz="2000" b="1" u="sng" dirty="0">
                <a:latin typeface="Times New Roman" panose="02020603050405020304" pitchFamily="18" charset="0"/>
                <a:cs typeface="Times New Roman" panose="02020603050405020304" pitchFamily="18" charset="0"/>
              </a:rPr>
              <a:t>Random Access System</a:t>
            </a:r>
          </a:p>
          <a:p>
            <a:pPr algn="just">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Lacking control over the timing accessed or frequency slots accessed.</a:t>
            </a:r>
          </a:p>
          <a:p>
            <a:pPr algn="just">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Example- CDMA.</a:t>
            </a:r>
          </a:p>
          <a:p>
            <a:pPr marL="0" indent="0" algn="l">
              <a:buNone/>
            </a:pPr>
            <a:endParaRPr lang="en-GB" sz="20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0C7214D-B0F5-33D6-4D18-ADA0027B2449}"/>
              </a:ext>
            </a:extLst>
          </p:cNvPr>
          <p:cNvSpPr>
            <a:spLocks noGrp="1"/>
          </p:cNvSpPr>
          <p:nvPr>
            <p:ph type="sldNum" sz="quarter" idx="12"/>
          </p:nvPr>
        </p:nvSpPr>
        <p:spPr/>
        <p:txBody>
          <a:bodyPr/>
          <a:lstStyle/>
          <a:p>
            <a:fld id="{7379E986-F6E9-EA4D-B0C9-9ABE10BB32C6}" type="slidenum">
              <a:rPr lang="en-DE" smtClean="0"/>
              <a:t>5</a:t>
            </a:fld>
            <a:endParaRPr lang="en-DE"/>
          </a:p>
        </p:txBody>
      </p:sp>
      <p:grpSp>
        <p:nvGrpSpPr>
          <p:cNvPr id="11" name="Group 10">
            <a:extLst>
              <a:ext uri="{FF2B5EF4-FFF2-40B4-BE49-F238E27FC236}">
                <a16:creationId xmlns:a16="http://schemas.microsoft.com/office/drawing/2014/main" id="{5441B75E-C6D0-B691-7B68-DB4DD1CF204E}"/>
              </a:ext>
            </a:extLst>
          </p:cNvPr>
          <p:cNvGrpSpPr>
            <a:grpSpLocks/>
          </p:cNvGrpSpPr>
          <p:nvPr/>
        </p:nvGrpSpPr>
        <p:grpSpPr bwMode="auto">
          <a:xfrm>
            <a:off x="8377097" y="36128"/>
            <a:ext cx="3581355" cy="954161"/>
            <a:chOff x="0" y="0"/>
            <a:chExt cx="58184" cy="17828"/>
          </a:xfrm>
        </p:grpSpPr>
        <p:sp>
          <p:nvSpPr>
            <p:cNvPr id="18" name="Rectangle 17">
              <a:extLst>
                <a:ext uri="{FF2B5EF4-FFF2-40B4-BE49-F238E27FC236}">
                  <a16:creationId xmlns:a16="http://schemas.microsoft.com/office/drawing/2014/main" id="{8322124C-8EAA-5F93-1B78-6282E7C56864}"/>
                </a:ext>
              </a:extLst>
            </p:cNvPr>
            <p:cNvSpPr>
              <a:spLocks noChangeArrowheads="1"/>
            </p:cNvSpPr>
            <p:nvPr/>
          </p:nvSpPr>
          <p:spPr bwMode="auto">
            <a:xfrm>
              <a:off x="57619" y="10472"/>
              <a:ext cx="458"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sp>
          <p:nvSpPr>
            <p:cNvPr id="22" name="Rectangle 21">
              <a:extLst>
                <a:ext uri="{FF2B5EF4-FFF2-40B4-BE49-F238E27FC236}">
                  <a16:creationId xmlns:a16="http://schemas.microsoft.com/office/drawing/2014/main" id="{C54CD32D-7C64-693F-CAFD-631D80F0AD3C}"/>
                </a:ext>
              </a:extLst>
            </p:cNvPr>
            <p:cNvSpPr>
              <a:spLocks noChangeArrowheads="1"/>
            </p:cNvSpPr>
            <p:nvPr/>
          </p:nvSpPr>
          <p:spPr bwMode="auto">
            <a:xfrm>
              <a:off x="57726" y="12331"/>
              <a:ext cx="458" cy="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pic>
          <p:nvPicPr>
            <p:cNvPr id="23" name="Picture 22">
              <a:extLst>
                <a:ext uri="{FF2B5EF4-FFF2-40B4-BE49-F238E27FC236}">
                  <a16:creationId xmlns:a16="http://schemas.microsoft.com/office/drawing/2014/main" id="{AF2E02A5-941F-DD57-A7E8-9BA641BA5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69" y="0"/>
              <a:ext cx="24038" cy="11614"/>
            </a:xfrm>
            <a:prstGeom prst="rect">
              <a:avLst/>
            </a:prstGeom>
            <a:noFill/>
            <a:extLst>
              <a:ext uri="{909E8E84-426E-40DD-AFC4-6F175D3DCCD1}">
                <a14:hiddenFill xmlns:a14="http://schemas.microsoft.com/office/drawing/2010/main">
                  <a:solidFill>
                    <a:srgbClr val="FFFFFF"/>
                  </a:solidFill>
                </a14:hiddenFill>
              </a:ext>
            </a:extLst>
          </p:spPr>
        </p:pic>
        <p:sp>
          <p:nvSpPr>
            <p:cNvPr id="24" name="Shape 11">
              <a:extLst>
                <a:ext uri="{FF2B5EF4-FFF2-40B4-BE49-F238E27FC236}">
                  <a16:creationId xmlns:a16="http://schemas.microsoft.com/office/drawing/2014/main" id="{403D8381-0F85-EF9B-50EA-6EEDCD1E1204}"/>
                </a:ext>
              </a:extLst>
            </p:cNvPr>
            <p:cNvSpPr>
              <a:spLocks/>
            </p:cNvSpPr>
            <p:nvPr/>
          </p:nvSpPr>
          <p:spPr bwMode="auto">
            <a:xfrm>
              <a:off x="3" y="13093"/>
              <a:ext cx="57594" cy="108"/>
            </a:xfrm>
            <a:custGeom>
              <a:avLst/>
              <a:gdLst>
                <a:gd name="T0" fmla="*/ 2879725 w 5759450"/>
                <a:gd name="T1" fmla="*/ 0 h 10795"/>
                <a:gd name="T2" fmla="*/ 4470146 w 5759450"/>
                <a:gd name="T3" fmla="*/ 0 h 10795"/>
                <a:gd name="T4" fmla="*/ 5759450 w 5759450"/>
                <a:gd name="T5" fmla="*/ 2413 h 10795"/>
                <a:gd name="T6" fmla="*/ 5759450 w 5759450"/>
                <a:gd name="T7" fmla="*/ 5334 h 10795"/>
                <a:gd name="T8" fmla="*/ 5759450 w 5759450"/>
                <a:gd name="T9" fmla="*/ 8382 h 10795"/>
                <a:gd name="T10" fmla="*/ 4470146 w 5759450"/>
                <a:gd name="T11" fmla="*/ 10795 h 10795"/>
                <a:gd name="T12" fmla="*/ 2879725 w 5759450"/>
                <a:gd name="T13" fmla="*/ 10795 h 10795"/>
                <a:gd name="T14" fmla="*/ 1289304 w 5759450"/>
                <a:gd name="T15" fmla="*/ 10795 h 10795"/>
                <a:gd name="T16" fmla="*/ 0 w 5759450"/>
                <a:gd name="T17" fmla="*/ 8382 h 10795"/>
                <a:gd name="T18" fmla="*/ 0 w 5759450"/>
                <a:gd name="T19" fmla="*/ 5334 h 10795"/>
                <a:gd name="T20" fmla="*/ 0 w 5759450"/>
                <a:gd name="T21" fmla="*/ 2413 h 10795"/>
                <a:gd name="T22" fmla="*/ 1289304 w 5759450"/>
                <a:gd name="T23" fmla="*/ 0 h 10795"/>
                <a:gd name="T24" fmla="*/ 2879725 w 5759450"/>
                <a:gd name="T25" fmla="*/ 0 h 10795"/>
                <a:gd name="T26" fmla="*/ 0 w 5759450"/>
                <a:gd name="T27" fmla="*/ 0 h 10795"/>
                <a:gd name="T28" fmla="*/ 5759450 w 5759450"/>
                <a:gd name="T29" fmla="*/ 10795 h 10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5759450" h="10795">
                  <a:moveTo>
                    <a:pt x="2879725" y="0"/>
                  </a:moveTo>
                  <a:cubicBezTo>
                    <a:pt x="4470146" y="0"/>
                    <a:pt x="5759450" y="2413"/>
                    <a:pt x="5759450" y="5334"/>
                  </a:cubicBezTo>
                  <a:cubicBezTo>
                    <a:pt x="5759450" y="8382"/>
                    <a:pt x="4470146" y="10795"/>
                    <a:pt x="2879725" y="10795"/>
                  </a:cubicBezTo>
                  <a:cubicBezTo>
                    <a:pt x="1289304" y="10795"/>
                    <a:pt x="0" y="8382"/>
                    <a:pt x="0" y="5334"/>
                  </a:cubicBezTo>
                  <a:cubicBezTo>
                    <a:pt x="0" y="2413"/>
                    <a:pt x="1289304" y="0"/>
                    <a:pt x="2879725" y="0"/>
                  </a:cubicBezTo>
                  <a:close/>
                </a:path>
              </a:pathLst>
            </a:custGeom>
            <a:solidFill>
              <a:srgbClr val="4F81BD"/>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US"/>
            </a:p>
          </p:txBody>
        </p:sp>
        <p:sp>
          <p:nvSpPr>
            <p:cNvPr id="25" name="Rectangle 24">
              <a:extLst>
                <a:ext uri="{FF2B5EF4-FFF2-40B4-BE49-F238E27FC236}">
                  <a16:creationId xmlns:a16="http://schemas.microsoft.com/office/drawing/2014/main" id="{9C1160DF-AF44-F0EC-BB3A-A0F734FAB3CB}"/>
                </a:ext>
              </a:extLst>
            </p:cNvPr>
            <p:cNvSpPr>
              <a:spLocks noChangeArrowheads="1"/>
            </p:cNvSpPr>
            <p:nvPr/>
          </p:nvSpPr>
          <p:spPr bwMode="auto">
            <a:xfrm>
              <a:off x="0" y="14050"/>
              <a:ext cx="838" cy="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2200">
                  <a:solidFill>
                    <a:srgbClr val="000000"/>
                  </a:solidFill>
                  <a:effectLst/>
                  <a:latin typeface="Calibri" panose="020F0502020204030204" pitchFamily="34" charset="0"/>
                  <a:ea typeface="Calibri" panose="020F0502020204030204" pitchFamily="34" charset="0"/>
                </a:rPr>
                <a:t> </a:t>
              </a:r>
              <a:endParaRPr lang="en-US" sz="12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1646600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8FA6-B0A5-AB4F-A462-52D5462521F9}"/>
              </a:ext>
            </a:extLst>
          </p:cNvPr>
          <p:cNvSpPr>
            <a:spLocks noGrp="1"/>
          </p:cNvSpPr>
          <p:nvPr>
            <p:ph type="title"/>
          </p:nvPr>
        </p:nvSpPr>
        <p:spPr>
          <a:xfrm>
            <a:off x="646111" y="452718"/>
            <a:ext cx="10707689" cy="1241985"/>
          </a:xfrm>
        </p:spPr>
        <p:txBody>
          <a:bodyPr/>
          <a:lstStyle/>
          <a:p>
            <a:r>
              <a:rPr lang="en-GB" dirty="0">
                <a:latin typeface="Times New Roman" panose="02020603050405020304" pitchFamily="18" charset="0"/>
                <a:cs typeface="Times New Roman" panose="02020603050405020304" pitchFamily="18" charset="0"/>
              </a:rPr>
              <a:t>Multiple access (MA) techniques</a:t>
            </a:r>
            <a:endParaRPr lang="en-DE" dirty="0">
              <a:latin typeface="Times New Roman" panose="02020603050405020304" pitchFamily="18" charset="0"/>
              <a:cs typeface="Times New Roman" panose="02020603050405020304" pitchFamily="18" charset="0"/>
            </a:endParaRPr>
          </a:p>
        </p:txBody>
      </p:sp>
      <p:graphicFrame>
        <p:nvGraphicFramePr>
          <p:cNvPr id="19" name="Content Placeholder 4">
            <a:extLst>
              <a:ext uri="{FF2B5EF4-FFF2-40B4-BE49-F238E27FC236}">
                <a16:creationId xmlns:a16="http://schemas.microsoft.com/office/drawing/2014/main" id="{7D5A5C92-B011-2328-93B4-E57E617762A0}"/>
              </a:ext>
            </a:extLst>
          </p:cNvPr>
          <p:cNvGraphicFramePr>
            <a:graphicFrameLocks noGrp="1"/>
          </p:cNvGraphicFramePr>
          <p:nvPr>
            <p:ph idx="1"/>
          </p:nvPr>
        </p:nvGraphicFramePr>
        <p:xfrm>
          <a:off x="838200" y="1592229"/>
          <a:ext cx="10515600" cy="49543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C0C7214D-B0F5-33D6-4D18-ADA0027B2449}"/>
              </a:ext>
            </a:extLst>
          </p:cNvPr>
          <p:cNvSpPr>
            <a:spLocks noGrp="1"/>
          </p:cNvSpPr>
          <p:nvPr>
            <p:ph type="sldNum" sz="quarter" idx="12"/>
          </p:nvPr>
        </p:nvSpPr>
        <p:spPr/>
        <p:txBody>
          <a:bodyPr/>
          <a:lstStyle/>
          <a:p>
            <a:fld id="{7379E986-F6E9-EA4D-B0C9-9ABE10BB32C6}" type="slidenum">
              <a:rPr lang="en-DE" smtClean="0"/>
              <a:t>6</a:t>
            </a:fld>
            <a:endParaRPr lang="en-DE"/>
          </a:p>
        </p:txBody>
      </p:sp>
      <p:grpSp>
        <p:nvGrpSpPr>
          <p:cNvPr id="4" name="Group 3">
            <a:extLst>
              <a:ext uri="{FF2B5EF4-FFF2-40B4-BE49-F238E27FC236}">
                <a16:creationId xmlns:a16="http://schemas.microsoft.com/office/drawing/2014/main" id="{2051247A-2A69-40E0-48BF-443CAA1AFDEE}"/>
              </a:ext>
            </a:extLst>
          </p:cNvPr>
          <p:cNvGrpSpPr>
            <a:grpSpLocks/>
          </p:cNvGrpSpPr>
          <p:nvPr/>
        </p:nvGrpSpPr>
        <p:grpSpPr bwMode="auto">
          <a:xfrm>
            <a:off x="8377097" y="36128"/>
            <a:ext cx="3581355" cy="954161"/>
            <a:chOff x="0" y="0"/>
            <a:chExt cx="58184" cy="17828"/>
          </a:xfrm>
        </p:grpSpPr>
        <p:sp>
          <p:nvSpPr>
            <p:cNvPr id="6" name="Rectangle 5">
              <a:extLst>
                <a:ext uri="{FF2B5EF4-FFF2-40B4-BE49-F238E27FC236}">
                  <a16:creationId xmlns:a16="http://schemas.microsoft.com/office/drawing/2014/main" id="{5C570BC8-E6BF-D139-36B6-51922049A856}"/>
                </a:ext>
              </a:extLst>
            </p:cNvPr>
            <p:cNvSpPr>
              <a:spLocks noChangeArrowheads="1"/>
            </p:cNvSpPr>
            <p:nvPr/>
          </p:nvSpPr>
          <p:spPr bwMode="auto">
            <a:xfrm>
              <a:off x="57619" y="10472"/>
              <a:ext cx="458"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sp>
          <p:nvSpPr>
            <p:cNvPr id="7" name="Rectangle 6">
              <a:extLst>
                <a:ext uri="{FF2B5EF4-FFF2-40B4-BE49-F238E27FC236}">
                  <a16:creationId xmlns:a16="http://schemas.microsoft.com/office/drawing/2014/main" id="{07B3C863-350B-481E-AB2D-964567260ED8}"/>
                </a:ext>
              </a:extLst>
            </p:cNvPr>
            <p:cNvSpPr>
              <a:spLocks noChangeArrowheads="1"/>
            </p:cNvSpPr>
            <p:nvPr/>
          </p:nvSpPr>
          <p:spPr bwMode="auto">
            <a:xfrm>
              <a:off x="57726" y="12331"/>
              <a:ext cx="458" cy="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pic>
          <p:nvPicPr>
            <p:cNvPr id="8" name="Picture 7">
              <a:extLst>
                <a:ext uri="{FF2B5EF4-FFF2-40B4-BE49-F238E27FC236}">
                  <a16:creationId xmlns:a16="http://schemas.microsoft.com/office/drawing/2014/main" id="{A64C925B-3A71-FC17-4DE7-6A8B37C849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69" y="0"/>
              <a:ext cx="24038" cy="11614"/>
            </a:xfrm>
            <a:prstGeom prst="rect">
              <a:avLst/>
            </a:prstGeom>
            <a:noFill/>
            <a:extLst>
              <a:ext uri="{909E8E84-426E-40DD-AFC4-6F175D3DCCD1}">
                <a14:hiddenFill xmlns:a14="http://schemas.microsoft.com/office/drawing/2010/main">
                  <a:solidFill>
                    <a:srgbClr val="FFFFFF"/>
                  </a:solidFill>
                </a14:hiddenFill>
              </a:ext>
            </a:extLst>
          </p:spPr>
        </p:pic>
        <p:sp>
          <p:nvSpPr>
            <p:cNvPr id="9" name="Shape 11">
              <a:extLst>
                <a:ext uri="{FF2B5EF4-FFF2-40B4-BE49-F238E27FC236}">
                  <a16:creationId xmlns:a16="http://schemas.microsoft.com/office/drawing/2014/main" id="{B81E66C2-CCDA-432B-52AE-69136DF96B93}"/>
                </a:ext>
              </a:extLst>
            </p:cNvPr>
            <p:cNvSpPr>
              <a:spLocks/>
            </p:cNvSpPr>
            <p:nvPr/>
          </p:nvSpPr>
          <p:spPr bwMode="auto">
            <a:xfrm>
              <a:off x="3" y="13093"/>
              <a:ext cx="57594" cy="108"/>
            </a:xfrm>
            <a:custGeom>
              <a:avLst/>
              <a:gdLst>
                <a:gd name="T0" fmla="*/ 2879725 w 5759450"/>
                <a:gd name="T1" fmla="*/ 0 h 10795"/>
                <a:gd name="T2" fmla="*/ 4470146 w 5759450"/>
                <a:gd name="T3" fmla="*/ 0 h 10795"/>
                <a:gd name="T4" fmla="*/ 5759450 w 5759450"/>
                <a:gd name="T5" fmla="*/ 2413 h 10795"/>
                <a:gd name="T6" fmla="*/ 5759450 w 5759450"/>
                <a:gd name="T7" fmla="*/ 5334 h 10795"/>
                <a:gd name="T8" fmla="*/ 5759450 w 5759450"/>
                <a:gd name="T9" fmla="*/ 8382 h 10795"/>
                <a:gd name="T10" fmla="*/ 4470146 w 5759450"/>
                <a:gd name="T11" fmla="*/ 10795 h 10795"/>
                <a:gd name="T12" fmla="*/ 2879725 w 5759450"/>
                <a:gd name="T13" fmla="*/ 10795 h 10795"/>
                <a:gd name="T14" fmla="*/ 1289304 w 5759450"/>
                <a:gd name="T15" fmla="*/ 10795 h 10795"/>
                <a:gd name="T16" fmla="*/ 0 w 5759450"/>
                <a:gd name="T17" fmla="*/ 8382 h 10795"/>
                <a:gd name="T18" fmla="*/ 0 w 5759450"/>
                <a:gd name="T19" fmla="*/ 5334 h 10795"/>
                <a:gd name="T20" fmla="*/ 0 w 5759450"/>
                <a:gd name="T21" fmla="*/ 2413 h 10795"/>
                <a:gd name="T22" fmla="*/ 1289304 w 5759450"/>
                <a:gd name="T23" fmla="*/ 0 h 10795"/>
                <a:gd name="T24" fmla="*/ 2879725 w 5759450"/>
                <a:gd name="T25" fmla="*/ 0 h 10795"/>
                <a:gd name="T26" fmla="*/ 0 w 5759450"/>
                <a:gd name="T27" fmla="*/ 0 h 10795"/>
                <a:gd name="T28" fmla="*/ 5759450 w 5759450"/>
                <a:gd name="T29" fmla="*/ 10795 h 10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5759450" h="10795">
                  <a:moveTo>
                    <a:pt x="2879725" y="0"/>
                  </a:moveTo>
                  <a:cubicBezTo>
                    <a:pt x="4470146" y="0"/>
                    <a:pt x="5759450" y="2413"/>
                    <a:pt x="5759450" y="5334"/>
                  </a:cubicBezTo>
                  <a:cubicBezTo>
                    <a:pt x="5759450" y="8382"/>
                    <a:pt x="4470146" y="10795"/>
                    <a:pt x="2879725" y="10795"/>
                  </a:cubicBezTo>
                  <a:cubicBezTo>
                    <a:pt x="1289304" y="10795"/>
                    <a:pt x="0" y="8382"/>
                    <a:pt x="0" y="5334"/>
                  </a:cubicBezTo>
                  <a:cubicBezTo>
                    <a:pt x="0" y="2413"/>
                    <a:pt x="1289304" y="0"/>
                    <a:pt x="2879725" y="0"/>
                  </a:cubicBezTo>
                  <a:close/>
                </a:path>
              </a:pathLst>
            </a:custGeom>
            <a:solidFill>
              <a:srgbClr val="4F81BD"/>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US"/>
            </a:p>
          </p:txBody>
        </p:sp>
        <p:sp>
          <p:nvSpPr>
            <p:cNvPr id="10" name="Rectangle 9">
              <a:extLst>
                <a:ext uri="{FF2B5EF4-FFF2-40B4-BE49-F238E27FC236}">
                  <a16:creationId xmlns:a16="http://schemas.microsoft.com/office/drawing/2014/main" id="{22EEDA1A-E6F1-91E8-001C-544A3951FB29}"/>
                </a:ext>
              </a:extLst>
            </p:cNvPr>
            <p:cNvSpPr>
              <a:spLocks noChangeArrowheads="1"/>
            </p:cNvSpPr>
            <p:nvPr/>
          </p:nvSpPr>
          <p:spPr bwMode="auto">
            <a:xfrm>
              <a:off x="0" y="14050"/>
              <a:ext cx="838" cy="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2200">
                  <a:solidFill>
                    <a:srgbClr val="000000"/>
                  </a:solidFill>
                  <a:effectLst/>
                  <a:latin typeface="Calibri" panose="020F0502020204030204" pitchFamily="34" charset="0"/>
                  <a:ea typeface="Calibri" panose="020F0502020204030204" pitchFamily="34" charset="0"/>
                </a:rPr>
                <a:t> </a:t>
              </a:r>
              <a:endParaRPr lang="en-US" sz="12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3996210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A0FF7-C358-0A27-EDA3-5C237E58A82F}"/>
              </a:ext>
            </a:extLst>
          </p:cNvPr>
          <p:cNvSpPr>
            <a:spLocks noGrp="1"/>
          </p:cNvSpPr>
          <p:nvPr>
            <p:ph type="title"/>
          </p:nvPr>
        </p:nvSpPr>
        <p:spPr>
          <a:xfrm>
            <a:off x="902793" y="779588"/>
            <a:ext cx="10515600" cy="1325563"/>
          </a:xfrm>
        </p:spPr>
        <p:txBody>
          <a:bodyPr>
            <a:normAutofit/>
          </a:bodyPr>
          <a:lstStyle/>
          <a:p>
            <a:r>
              <a:rPr lang="en-GB" dirty="0">
                <a:latin typeface="Times New Roman" panose="02020603050405020304" pitchFamily="18" charset="0"/>
                <a:cs typeface="Times New Roman" panose="02020603050405020304" pitchFamily="18" charset="0"/>
              </a:rPr>
              <a:t>C</a:t>
            </a:r>
            <a:r>
              <a:rPr lang="en-GB" b="0" i="0" u="none" strike="noStrike" baseline="0" dirty="0">
                <a:latin typeface="Times New Roman" panose="02020603050405020304" pitchFamily="18" charset="0"/>
                <a:cs typeface="Times New Roman" panose="02020603050405020304" pitchFamily="18" charset="0"/>
              </a:rPr>
              <a:t>oncepts of multiple access: (a) FDMA; (b) TDMA; (c) CDMA</a:t>
            </a:r>
            <a:endParaRPr lang="en-DE"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AA282729-F7AE-1FA0-C317-65E8C7B3626E}"/>
              </a:ext>
            </a:extLst>
          </p:cNvPr>
          <p:cNvPicPr>
            <a:picLocks noGrp="1" noChangeAspect="1"/>
          </p:cNvPicPr>
          <p:nvPr>
            <p:ph idx="1"/>
          </p:nvPr>
        </p:nvPicPr>
        <p:blipFill>
          <a:blip r:embed="rId2">
            <a:clrChange>
              <a:clrFrom>
                <a:srgbClr val="FFFFFF"/>
              </a:clrFrom>
              <a:clrTo>
                <a:srgbClr val="FFFFFF">
                  <a:alpha val="0"/>
                </a:srgbClr>
              </a:clrTo>
            </a:clrChange>
            <a:duotone>
              <a:prstClr val="black"/>
              <a:schemeClr val="accent1">
                <a:tint val="45000"/>
                <a:satMod val="400000"/>
              </a:schemeClr>
            </a:duotone>
          </a:blip>
          <a:stretch>
            <a:fillRect/>
          </a:stretch>
        </p:blipFill>
        <p:spPr>
          <a:xfrm>
            <a:off x="902793" y="2524280"/>
            <a:ext cx="10386413" cy="3001450"/>
          </a:xfrm>
          <a:ln>
            <a:noFill/>
          </a:ln>
        </p:spPr>
      </p:pic>
      <p:sp>
        <p:nvSpPr>
          <p:cNvPr id="4" name="Slide Number Placeholder 3">
            <a:extLst>
              <a:ext uri="{FF2B5EF4-FFF2-40B4-BE49-F238E27FC236}">
                <a16:creationId xmlns:a16="http://schemas.microsoft.com/office/drawing/2014/main" id="{ABB76A95-E3CA-4C60-5097-AC3089297AE0}"/>
              </a:ext>
            </a:extLst>
          </p:cNvPr>
          <p:cNvSpPr>
            <a:spLocks noGrp="1"/>
          </p:cNvSpPr>
          <p:nvPr>
            <p:ph type="sldNum" sz="quarter" idx="12"/>
          </p:nvPr>
        </p:nvSpPr>
        <p:spPr/>
        <p:txBody>
          <a:bodyPr/>
          <a:lstStyle/>
          <a:p>
            <a:fld id="{7379E986-F6E9-EA4D-B0C9-9ABE10BB32C6}" type="slidenum">
              <a:rPr lang="en-DE" smtClean="0"/>
              <a:t>7</a:t>
            </a:fld>
            <a:endParaRPr lang="en-DE"/>
          </a:p>
        </p:txBody>
      </p:sp>
      <p:sp>
        <p:nvSpPr>
          <p:cNvPr id="3" name="TextBox 2">
            <a:extLst>
              <a:ext uri="{FF2B5EF4-FFF2-40B4-BE49-F238E27FC236}">
                <a16:creationId xmlns:a16="http://schemas.microsoft.com/office/drawing/2014/main" id="{16E82587-0D12-041C-C1C1-00AAED44896F}"/>
              </a:ext>
            </a:extLst>
          </p:cNvPr>
          <p:cNvSpPr txBox="1"/>
          <p:nvPr/>
        </p:nvSpPr>
        <p:spPr>
          <a:xfrm>
            <a:off x="3171074" y="5525730"/>
            <a:ext cx="5849850" cy="307777"/>
          </a:xfrm>
          <a:prstGeom prst="rect">
            <a:avLst/>
          </a:prstGeom>
          <a:noFill/>
        </p:spPr>
        <p:txBody>
          <a:bodyPr wrap="square" rtlCol="0">
            <a:spAutoFit/>
          </a:bodyPr>
          <a:lstStyle/>
          <a:p>
            <a:pPr algn="ctr"/>
            <a:r>
              <a:rPr lang="en-GB" sz="1400" i="1">
                <a:latin typeface="Times New Roman" panose="02020603050405020304" pitchFamily="18" charset="0"/>
                <a:cs typeface="Times New Roman" panose="02020603050405020304" pitchFamily="18" charset="0"/>
              </a:rPr>
              <a:t>Fig. 1: The concepts of multiple access: (a) FDMA; (b) TDMA; (c) CDMA. </a:t>
            </a:r>
            <a:endParaRPr lang="en-DE" sz="1400" i="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8AFD03C1-9A28-50CD-FFA9-AE2E588E99BD}"/>
              </a:ext>
            </a:extLst>
          </p:cNvPr>
          <p:cNvGrpSpPr>
            <a:grpSpLocks/>
          </p:cNvGrpSpPr>
          <p:nvPr/>
        </p:nvGrpSpPr>
        <p:grpSpPr bwMode="auto">
          <a:xfrm>
            <a:off x="8377097" y="36128"/>
            <a:ext cx="3581355" cy="954161"/>
            <a:chOff x="0" y="0"/>
            <a:chExt cx="58184" cy="17828"/>
          </a:xfrm>
        </p:grpSpPr>
        <p:sp>
          <p:nvSpPr>
            <p:cNvPr id="7" name="Rectangle 6">
              <a:extLst>
                <a:ext uri="{FF2B5EF4-FFF2-40B4-BE49-F238E27FC236}">
                  <a16:creationId xmlns:a16="http://schemas.microsoft.com/office/drawing/2014/main" id="{B0A27308-1BE8-BEC1-0CB0-F78007A60317}"/>
                </a:ext>
              </a:extLst>
            </p:cNvPr>
            <p:cNvSpPr>
              <a:spLocks noChangeArrowheads="1"/>
            </p:cNvSpPr>
            <p:nvPr/>
          </p:nvSpPr>
          <p:spPr bwMode="auto">
            <a:xfrm>
              <a:off x="57619" y="10472"/>
              <a:ext cx="458"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sp>
          <p:nvSpPr>
            <p:cNvPr id="8" name="Rectangle 7">
              <a:extLst>
                <a:ext uri="{FF2B5EF4-FFF2-40B4-BE49-F238E27FC236}">
                  <a16:creationId xmlns:a16="http://schemas.microsoft.com/office/drawing/2014/main" id="{3DCA3B81-D389-E350-772C-B3333A7FFB81}"/>
                </a:ext>
              </a:extLst>
            </p:cNvPr>
            <p:cNvSpPr>
              <a:spLocks noChangeArrowheads="1"/>
            </p:cNvSpPr>
            <p:nvPr/>
          </p:nvSpPr>
          <p:spPr bwMode="auto">
            <a:xfrm>
              <a:off x="57726" y="12331"/>
              <a:ext cx="458" cy="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pic>
          <p:nvPicPr>
            <p:cNvPr id="9" name="Picture 8">
              <a:extLst>
                <a:ext uri="{FF2B5EF4-FFF2-40B4-BE49-F238E27FC236}">
                  <a16:creationId xmlns:a16="http://schemas.microsoft.com/office/drawing/2014/main" id="{A172C224-7279-7111-3F92-1F13D98843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69" y="0"/>
              <a:ext cx="24038" cy="11614"/>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1">
              <a:extLst>
                <a:ext uri="{FF2B5EF4-FFF2-40B4-BE49-F238E27FC236}">
                  <a16:creationId xmlns:a16="http://schemas.microsoft.com/office/drawing/2014/main" id="{90BCA7E6-2BD4-A2EA-1FE6-DA2871B3DAC1}"/>
                </a:ext>
              </a:extLst>
            </p:cNvPr>
            <p:cNvSpPr>
              <a:spLocks/>
            </p:cNvSpPr>
            <p:nvPr/>
          </p:nvSpPr>
          <p:spPr bwMode="auto">
            <a:xfrm>
              <a:off x="3" y="13093"/>
              <a:ext cx="57594" cy="108"/>
            </a:xfrm>
            <a:custGeom>
              <a:avLst/>
              <a:gdLst>
                <a:gd name="T0" fmla="*/ 2879725 w 5759450"/>
                <a:gd name="T1" fmla="*/ 0 h 10795"/>
                <a:gd name="T2" fmla="*/ 4470146 w 5759450"/>
                <a:gd name="T3" fmla="*/ 0 h 10795"/>
                <a:gd name="T4" fmla="*/ 5759450 w 5759450"/>
                <a:gd name="T5" fmla="*/ 2413 h 10795"/>
                <a:gd name="T6" fmla="*/ 5759450 w 5759450"/>
                <a:gd name="T7" fmla="*/ 5334 h 10795"/>
                <a:gd name="T8" fmla="*/ 5759450 w 5759450"/>
                <a:gd name="T9" fmla="*/ 8382 h 10795"/>
                <a:gd name="T10" fmla="*/ 4470146 w 5759450"/>
                <a:gd name="T11" fmla="*/ 10795 h 10795"/>
                <a:gd name="T12" fmla="*/ 2879725 w 5759450"/>
                <a:gd name="T13" fmla="*/ 10795 h 10795"/>
                <a:gd name="T14" fmla="*/ 1289304 w 5759450"/>
                <a:gd name="T15" fmla="*/ 10795 h 10795"/>
                <a:gd name="T16" fmla="*/ 0 w 5759450"/>
                <a:gd name="T17" fmla="*/ 8382 h 10795"/>
                <a:gd name="T18" fmla="*/ 0 w 5759450"/>
                <a:gd name="T19" fmla="*/ 5334 h 10795"/>
                <a:gd name="T20" fmla="*/ 0 w 5759450"/>
                <a:gd name="T21" fmla="*/ 2413 h 10795"/>
                <a:gd name="T22" fmla="*/ 1289304 w 5759450"/>
                <a:gd name="T23" fmla="*/ 0 h 10795"/>
                <a:gd name="T24" fmla="*/ 2879725 w 5759450"/>
                <a:gd name="T25" fmla="*/ 0 h 10795"/>
                <a:gd name="T26" fmla="*/ 0 w 5759450"/>
                <a:gd name="T27" fmla="*/ 0 h 10795"/>
                <a:gd name="T28" fmla="*/ 5759450 w 5759450"/>
                <a:gd name="T29" fmla="*/ 10795 h 10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5759450" h="10795">
                  <a:moveTo>
                    <a:pt x="2879725" y="0"/>
                  </a:moveTo>
                  <a:cubicBezTo>
                    <a:pt x="4470146" y="0"/>
                    <a:pt x="5759450" y="2413"/>
                    <a:pt x="5759450" y="5334"/>
                  </a:cubicBezTo>
                  <a:cubicBezTo>
                    <a:pt x="5759450" y="8382"/>
                    <a:pt x="4470146" y="10795"/>
                    <a:pt x="2879725" y="10795"/>
                  </a:cubicBezTo>
                  <a:cubicBezTo>
                    <a:pt x="1289304" y="10795"/>
                    <a:pt x="0" y="8382"/>
                    <a:pt x="0" y="5334"/>
                  </a:cubicBezTo>
                  <a:cubicBezTo>
                    <a:pt x="0" y="2413"/>
                    <a:pt x="1289304" y="0"/>
                    <a:pt x="2879725" y="0"/>
                  </a:cubicBezTo>
                  <a:close/>
                </a:path>
              </a:pathLst>
            </a:custGeom>
            <a:solidFill>
              <a:srgbClr val="4F81BD"/>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US"/>
            </a:p>
          </p:txBody>
        </p:sp>
        <p:sp>
          <p:nvSpPr>
            <p:cNvPr id="12" name="Rectangle 11">
              <a:extLst>
                <a:ext uri="{FF2B5EF4-FFF2-40B4-BE49-F238E27FC236}">
                  <a16:creationId xmlns:a16="http://schemas.microsoft.com/office/drawing/2014/main" id="{265D5C6E-2469-9859-1C21-7D0C0E972EFF}"/>
                </a:ext>
              </a:extLst>
            </p:cNvPr>
            <p:cNvSpPr>
              <a:spLocks noChangeArrowheads="1"/>
            </p:cNvSpPr>
            <p:nvPr/>
          </p:nvSpPr>
          <p:spPr bwMode="auto">
            <a:xfrm>
              <a:off x="0" y="14050"/>
              <a:ext cx="838" cy="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2200">
                  <a:solidFill>
                    <a:srgbClr val="000000"/>
                  </a:solidFill>
                  <a:effectLst/>
                  <a:latin typeface="Calibri" panose="020F0502020204030204" pitchFamily="34" charset="0"/>
                  <a:ea typeface="Calibri" panose="020F0502020204030204" pitchFamily="34" charset="0"/>
                </a:rPr>
                <a:t> </a:t>
              </a:r>
              <a:endParaRPr lang="en-US" sz="12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1822234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8FA6-B0A5-AB4F-A462-52D5462521F9}"/>
              </a:ext>
            </a:extLst>
          </p:cNvPr>
          <p:cNvSpPr>
            <a:spLocks noGrp="1"/>
          </p:cNvSpPr>
          <p:nvPr>
            <p:ph type="title"/>
          </p:nvPr>
        </p:nvSpPr>
        <p:spPr>
          <a:xfrm>
            <a:off x="646111" y="452718"/>
            <a:ext cx="10707689" cy="1241985"/>
          </a:xfrm>
        </p:spPr>
        <p:txBody>
          <a:bodyPr>
            <a:normAutofit/>
          </a:bodyPr>
          <a:lstStyle/>
          <a:p>
            <a:r>
              <a:rPr lang="en-GB" dirty="0">
                <a:latin typeface="Times New Roman" panose="02020603050405020304" pitchFamily="18" charset="0"/>
                <a:cs typeface="Times New Roman" panose="02020603050405020304" pitchFamily="18" charset="0"/>
              </a:rPr>
              <a:t>Frequency Division Multiple access (FDMA)</a:t>
            </a:r>
            <a:endParaRPr lang="en-DE"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718B08ED-B6CF-E1C7-F8AC-9D1216753293}"/>
              </a:ext>
            </a:extLst>
          </p:cNvPr>
          <p:cNvSpPr>
            <a:spLocks noGrp="1"/>
          </p:cNvSpPr>
          <p:nvPr>
            <p:ph idx="1"/>
          </p:nvPr>
        </p:nvSpPr>
        <p:spPr>
          <a:xfrm>
            <a:off x="838200" y="1779639"/>
            <a:ext cx="10515600" cy="4341491"/>
          </a:xfrm>
        </p:spPr>
        <p:txBody>
          <a:bodyPr>
            <a:normAutofit/>
          </a:bodyPr>
          <a:lstStyle/>
          <a:p>
            <a:pPr algn="just">
              <a:lnSpc>
                <a:spcPct val="100000"/>
              </a:lnSpc>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 Most prevalent and initial multiple access scheme.</a:t>
            </a:r>
          </a:p>
          <a:p>
            <a:pPr algn="just">
              <a:lnSpc>
                <a:spcPct val="100000"/>
              </a:lnSpc>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 The repeater channel’s bandwidth is segmented into sub-bands.</a:t>
            </a:r>
          </a:p>
          <a:p>
            <a:pPr algn="just">
              <a:lnSpc>
                <a:spcPct val="100000"/>
              </a:lnSpc>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 Guard bands are required to prevent interference.</a:t>
            </a:r>
          </a:p>
          <a:p>
            <a:pPr algn="just">
              <a:lnSpc>
                <a:spcPct val="100000"/>
              </a:lnSpc>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Expensive filters are required such as an intermediate frequency (IF) amplifier for filtering.</a:t>
            </a:r>
          </a:p>
          <a:p>
            <a:pPr algn="l">
              <a:lnSpc>
                <a:spcPct val="100000"/>
              </a:lnSpc>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Two main interferences:</a:t>
            </a:r>
          </a:p>
          <a:p>
            <a:pPr lvl="1">
              <a:lnSpc>
                <a:spcPct val="100000"/>
              </a:lnSpc>
            </a:pPr>
            <a:r>
              <a:rPr lang="en-GB" sz="1900" b="1" dirty="0">
                <a:latin typeface="Times New Roman" panose="02020603050405020304" pitchFamily="18" charset="0"/>
                <a:cs typeface="Times New Roman" panose="02020603050405020304" pitchFamily="18" charset="0"/>
              </a:rPr>
              <a:t>Adjacent Channel Interference</a:t>
            </a:r>
            <a:r>
              <a:rPr lang="en-GB" sz="1900" dirty="0">
                <a:latin typeface="Times New Roman" panose="02020603050405020304" pitchFamily="18" charset="0"/>
                <a:cs typeface="Times New Roman" panose="02020603050405020304" pitchFamily="18" charset="0"/>
              </a:rPr>
              <a:t>- due to overlapping of spectral carrier power between adjacent channels.</a:t>
            </a:r>
          </a:p>
          <a:p>
            <a:pPr lvl="1">
              <a:lnSpc>
                <a:spcPct val="100000"/>
              </a:lnSpc>
            </a:pPr>
            <a:r>
              <a:rPr lang="en-GB" sz="1900" b="1" dirty="0">
                <a:latin typeface="Times New Roman" panose="02020603050405020304" pitchFamily="18" charset="0"/>
                <a:cs typeface="Times New Roman" panose="02020603050405020304" pitchFamily="18" charset="0"/>
              </a:rPr>
              <a:t>Intermodulation</a:t>
            </a:r>
            <a:r>
              <a:rPr lang="en-GB" sz="1900" dirty="0">
                <a:latin typeface="Times New Roman" panose="02020603050405020304" pitchFamily="18" charset="0"/>
                <a:cs typeface="Times New Roman" panose="02020603050405020304" pitchFamily="18" charset="0"/>
              </a:rPr>
              <a:t>- caused due to non-linear amplification.</a:t>
            </a:r>
          </a:p>
          <a:p>
            <a:pPr>
              <a:lnSpc>
                <a:spcPct val="100000"/>
              </a:lnSpc>
              <a:buFont typeface="Wingdings" panose="05000000000000000000" pitchFamily="2" charset="2"/>
              <a:buChar char="q"/>
            </a:pPr>
            <a:r>
              <a:rPr lang="en-GB" sz="1900" dirty="0">
                <a:latin typeface="Times New Roman" panose="02020603050405020304" pitchFamily="18" charset="0"/>
                <a:cs typeface="Times New Roman" panose="02020603050405020304" pitchFamily="18" charset="0"/>
              </a:rPr>
              <a:t>FDMA can be multiplexed with TDM, SCPC, and PSK techniques.</a:t>
            </a:r>
          </a:p>
          <a:p>
            <a:pPr lvl="1"/>
            <a:endParaRPr lang="en-GB" sz="1400" dirty="0">
              <a:latin typeface="Kp-Regular"/>
            </a:endParaRPr>
          </a:p>
          <a:p>
            <a:pPr algn="just"/>
            <a:endParaRPr lang="en-GB" sz="20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0C7214D-B0F5-33D6-4D18-ADA0027B2449}"/>
              </a:ext>
            </a:extLst>
          </p:cNvPr>
          <p:cNvSpPr>
            <a:spLocks noGrp="1"/>
          </p:cNvSpPr>
          <p:nvPr>
            <p:ph type="sldNum" sz="quarter" idx="12"/>
          </p:nvPr>
        </p:nvSpPr>
        <p:spPr/>
        <p:txBody>
          <a:bodyPr/>
          <a:lstStyle/>
          <a:p>
            <a:fld id="{7379E986-F6E9-EA4D-B0C9-9ABE10BB32C6}" type="slidenum">
              <a:rPr lang="en-DE" smtClean="0"/>
              <a:t>8</a:t>
            </a:fld>
            <a:endParaRPr lang="en-DE"/>
          </a:p>
        </p:txBody>
      </p:sp>
      <p:grpSp>
        <p:nvGrpSpPr>
          <p:cNvPr id="4" name="Group 3">
            <a:extLst>
              <a:ext uri="{FF2B5EF4-FFF2-40B4-BE49-F238E27FC236}">
                <a16:creationId xmlns:a16="http://schemas.microsoft.com/office/drawing/2014/main" id="{E291B9EE-43F1-2318-15FA-3F3B17B611C3}"/>
              </a:ext>
            </a:extLst>
          </p:cNvPr>
          <p:cNvGrpSpPr>
            <a:grpSpLocks/>
          </p:cNvGrpSpPr>
          <p:nvPr/>
        </p:nvGrpSpPr>
        <p:grpSpPr bwMode="auto">
          <a:xfrm>
            <a:off x="8377097" y="36128"/>
            <a:ext cx="3581355" cy="954161"/>
            <a:chOff x="0" y="0"/>
            <a:chExt cx="58184" cy="17828"/>
          </a:xfrm>
        </p:grpSpPr>
        <p:sp>
          <p:nvSpPr>
            <p:cNvPr id="6" name="Rectangle 5">
              <a:extLst>
                <a:ext uri="{FF2B5EF4-FFF2-40B4-BE49-F238E27FC236}">
                  <a16:creationId xmlns:a16="http://schemas.microsoft.com/office/drawing/2014/main" id="{CD8EABEA-E186-1C33-D2B0-D9A78FA4A387}"/>
                </a:ext>
              </a:extLst>
            </p:cNvPr>
            <p:cNvSpPr>
              <a:spLocks noChangeArrowheads="1"/>
            </p:cNvSpPr>
            <p:nvPr/>
          </p:nvSpPr>
          <p:spPr bwMode="auto">
            <a:xfrm>
              <a:off x="57619" y="10472"/>
              <a:ext cx="458"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sp>
          <p:nvSpPr>
            <p:cNvPr id="7" name="Rectangle 6">
              <a:extLst>
                <a:ext uri="{FF2B5EF4-FFF2-40B4-BE49-F238E27FC236}">
                  <a16:creationId xmlns:a16="http://schemas.microsoft.com/office/drawing/2014/main" id="{C9F58ADF-DACD-323A-96C9-456D5FB73EC0}"/>
                </a:ext>
              </a:extLst>
            </p:cNvPr>
            <p:cNvSpPr>
              <a:spLocks noChangeArrowheads="1"/>
            </p:cNvSpPr>
            <p:nvPr/>
          </p:nvSpPr>
          <p:spPr bwMode="auto">
            <a:xfrm>
              <a:off x="57726" y="12331"/>
              <a:ext cx="458" cy="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pic>
          <p:nvPicPr>
            <p:cNvPr id="8" name="Picture 7">
              <a:extLst>
                <a:ext uri="{FF2B5EF4-FFF2-40B4-BE49-F238E27FC236}">
                  <a16:creationId xmlns:a16="http://schemas.microsoft.com/office/drawing/2014/main" id="{B64C2725-B89B-8AD0-F7A1-E2B94A8367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9" y="0"/>
              <a:ext cx="24038" cy="11614"/>
            </a:xfrm>
            <a:prstGeom prst="rect">
              <a:avLst/>
            </a:prstGeom>
            <a:noFill/>
            <a:extLst>
              <a:ext uri="{909E8E84-426E-40DD-AFC4-6F175D3DCCD1}">
                <a14:hiddenFill xmlns:a14="http://schemas.microsoft.com/office/drawing/2010/main">
                  <a:solidFill>
                    <a:srgbClr val="FFFFFF"/>
                  </a:solidFill>
                </a14:hiddenFill>
              </a:ext>
            </a:extLst>
          </p:spPr>
        </p:pic>
        <p:sp>
          <p:nvSpPr>
            <p:cNvPr id="9" name="Shape 11">
              <a:extLst>
                <a:ext uri="{FF2B5EF4-FFF2-40B4-BE49-F238E27FC236}">
                  <a16:creationId xmlns:a16="http://schemas.microsoft.com/office/drawing/2014/main" id="{CB83499E-B420-40FC-6F92-5AD945EA910B}"/>
                </a:ext>
              </a:extLst>
            </p:cNvPr>
            <p:cNvSpPr>
              <a:spLocks/>
            </p:cNvSpPr>
            <p:nvPr/>
          </p:nvSpPr>
          <p:spPr bwMode="auto">
            <a:xfrm>
              <a:off x="3" y="13093"/>
              <a:ext cx="57594" cy="108"/>
            </a:xfrm>
            <a:custGeom>
              <a:avLst/>
              <a:gdLst>
                <a:gd name="T0" fmla="*/ 2879725 w 5759450"/>
                <a:gd name="T1" fmla="*/ 0 h 10795"/>
                <a:gd name="T2" fmla="*/ 4470146 w 5759450"/>
                <a:gd name="T3" fmla="*/ 0 h 10795"/>
                <a:gd name="T4" fmla="*/ 5759450 w 5759450"/>
                <a:gd name="T5" fmla="*/ 2413 h 10795"/>
                <a:gd name="T6" fmla="*/ 5759450 w 5759450"/>
                <a:gd name="T7" fmla="*/ 5334 h 10795"/>
                <a:gd name="T8" fmla="*/ 5759450 w 5759450"/>
                <a:gd name="T9" fmla="*/ 8382 h 10795"/>
                <a:gd name="T10" fmla="*/ 4470146 w 5759450"/>
                <a:gd name="T11" fmla="*/ 10795 h 10795"/>
                <a:gd name="T12" fmla="*/ 2879725 w 5759450"/>
                <a:gd name="T13" fmla="*/ 10795 h 10795"/>
                <a:gd name="T14" fmla="*/ 1289304 w 5759450"/>
                <a:gd name="T15" fmla="*/ 10795 h 10795"/>
                <a:gd name="T16" fmla="*/ 0 w 5759450"/>
                <a:gd name="T17" fmla="*/ 8382 h 10795"/>
                <a:gd name="T18" fmla="*/ 0 w 5759450"/>
                <a:gd name="T19" fmla="*/ 5334 h 10795"/>
                <a:gd name="T20" fmla="*/ 0 w 5759450"/>
                <a:gd name="T21" fmla="*/ 2413 h 10795"/>
                <a:gd name="T22" fmla="*/ 1289304 w 5759450"/>
                <a:gd name="T23" fmla="*/ 0 h 10795"/>
                <a:gd name="T24" fmla="*/ 2879725 w 5759450"/>
                <a:gd name="T25" fmla="*/ 0 h 10795"/>
                <a:gd name="T26" fmla="*/ 0 w 5759450"/>
                <a:gd name="T27" fmla="*/ 0 h 10795"/>
                <a:gd name="T28" fmla="*/ 5759450 w 5759450"/>
                <a:gd name="T29" fmla="*/ 10795 h 10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5759450" h="10795">
                  <a:moveTo>
                    <a:pt x="2879725" y="0"/>
                  </a:moveTo>
                  <a:cubicBezTo>
                    <a:pt x="4470146" y="0"/>
                    <a:pt x="5759450" y="2413"/>
                    <a:pt x="5759450" y="5334"/>
                  </a:cubicBezTo>
                  <a:cubicBezTo>
                    <a:pt x="5759450" y="8382"/>
                    <a:pt x="4470146" y="10795"/>
                    <a:pt x="2879725" y="10795"/>
                  </a:cubicBezTo>
                  <a:cubicBezTo>
                    <a:pt x="1289304" y="10795"/>
                    <a:pt x="0" y="8382"/>
                    <a:pt x="0" y="5334"/>
                  </a:cubicBezTo>
                  <a:cubicBezTo>
                    <a:pt x="0" y="2413"/>
                    <a:pt x="1289304" y="0"/>
                    <a:pt x="2879725" y="0"/>
                  </a:cubicBezTo>
                  <a:close/>
                </a:path>
              </a:pathLst>
            </a:custGeom>
            <a:solidFill>
              <a:srgbClr val="4F81BD"/>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US"/>
            </a:p>
          </p:txBody>
        </p:sp>
        <p:sp>
          <p:nvSpPr>
            <p:cNvPr id="10" name="Rectangle 9">
              <a:extLst>
                <a:ext uri="{FF2B5EF4-FFF2-40B4-BE49-F238E27FC236}">
                  <a16:creationId xmlns:a16="http://schemas.microsoft.com/office/drawing/2014/main" id="{C57D00CA-D9C5-2FF2-782E-6CBB5DCC0AEB}"/>
                </a:ext>
              </a:extLst>
            </p:cNvPr>
            <p:cNvSpPr>
              <a:spLocks noChangeArrowheads="1"/>
            </p:cNvSpPr>
            <p:nvPr/>
          </p:nvSpPr>
          <p:spPr bwMode="auto">
            <a:xfrm>
              <a:off x="0" y="14050"/>
              <a:ext cx="838" cy="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2200">
                  <a:solidFill>
                    <a:srgbClr val="000000"/>
                  </a:solidFill>
                  <a:effectLst/>
                  <a:latin typeface="Calibri" panose="020F0502020204030204" pitchFamily="34" charset="0"/>
                  <a:ea typeface="Calibri" panose="020F0502020204030204" pitchFamily="34" charset="0"/>
                </a:rPr>
                <a:t> </a:t>
              </a:r>
              <a:endParaRPr lang="en-US" sz="12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394450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249FA-D5E7-CF40-BA81-55ADA24500FE}"/>
              </a:ext>
            </a:extLst>
          </p:cNvPr>
          <p:cNvSpPr>
            <a:spLocks noGrp="1"/>
          </p:cNvSpPr>
          <p:nvPr>
            <p:ph type="title"/>
          </p:nvPr>
        </p:nvSpPr>
        <p:spPr>
          <a:xfrm>
            <a:off x="838200" y="496671"/>
            <a:ext cx="10515600" cy="1118927"/>
          </a:xfrm>
        </p:spPr>
        <p:txBody>
          <a:bodyPr/>
          <a:lstStyle/>
          <a:p>
            <a:r>
              <a:rPr lang="en-GB" dirty="0">
                <a:latin typeface="Times New Roman" panose="02020603050405020304" pitchFamily="18" charset="0"/>
                <a:cs typeface="Times New Roman" panose="02020603050405020304" pitchFamily="18" charset="0"/>
              </a:rPr>
              <a:t>Adjacent Channel Interference (ACI)</a:t>
            </a:r>
            <a:endParaRPr lang="en-DE"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61A97E0-26C3-B140-A676-7B134F8ADF71}"/>
              </a:ext>
            </a:extLst>
          </p:cNvPr>
          <p:cNvSpPr>
            <a:spLocks noGrp="1"/>
          </p:cNvSpPr>
          <p:nvPr>
            <p:ph idx="1"/>
          </p:nvPr>
        </p:nvSpPr>
        <p:spPr>
          <a:xfrm>
            <a:off x="838198" y="1585136"/>
            <a:ext cx="7147368" cy="4722408"/>
          </a:xfrm>
        </p:spPr>
        <p:txBody>
          <a:bodyPr>
            <a:normAutofit/>
          </a:bodyPr>
          <a:lstStyle/>
          <a:p>
            <a:pPr algn="just">
              <a:spcBef>
                <a:spcPts val="1800"/>
              </a:spcBef>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Channel bandwidth accommodates multiple carriers across different frequencies.</a:t>
            </a:r>
          </a:p>
          <a:p>
            <a:pPr algn="just">
              <a:spcBef>
                <a:spcPts val="1800"/>
              </a:spcBef>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 The Earth station’s receiver must filter these carriers effectively.</a:t>
            </a:r>
          </a:p>
          <a:p>
            <a:pPr>
              <a:spcBef>
                <a:spcPts val="1800"/>
              </a:spcBef>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Carrier spectra are separated from each other by a wide frequency guard band.</a:t>
            </a:r>
          </a:p>
          <a:p>
            <a:pPr>
              <a:spcBef>
                <a:spcPts val="1800"/>
              </a:spcBef>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Low Spectral Efficiency.</a:t>
            </a:r>
          </a:p>
          <a:p>
            <a:pPr>
              <a:spcBef>
                <a:spcPts val="1800"/>
              </a:spcBef>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Higher operating cost, per carrier, of the space segment.</a:t>
            </a:r>
          </a:p>
          <a:p>
            <a:pPr>
              <a:spcBef>
                <a:spcPts val="1800"/>
              </a:spcBef>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For effective spectral Bandwidth utilization, a technical and economic comprise is necessary.</a:t>
            </a:r>
          </a:p>
          <a:p>
            <a:pPr algn="l">
              <a:spcBef>
                <a:spcPts val="1800"/>
              </a:spcBef>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Part of the power of a carrier adjacent to a given carrier will be captured by the receiver tuned to the frequency of the carrier considered.</a:t>
            </a:r>
          </a:p>
          <a:p>
            <a:pPr algn="l">
              <a:spcBef>
                <a:spcPts val="1800"/>
              </a:spcBef>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Overlapping causes noise.</a:t>
            </a:r>
            <a:endParaRPr lang="en-GB" sz="1800" b="0" i="0" u="none" strike="noStrike" baseline="0" dirty="0">
              <a:latin typeface="Kp-Regular"/>
            </a:endParaRPr>
          </a:p>
          <a:p>
            <a:pPr algn="just">
              <a:spcBef>
                <a:spcPts val="1800"/>
              </a:spcBef>
              <a:buFont typeface="Wingdings" panose="05000000000000000000" pitchFamily="2" charset="2"/>
              <a:buChar char="q"/>
            </a:pPr>
            <a:endParaRPr lang="en-GB" dirty="0">
              <a:latin typeface="Times New Roman" panose="02020603050405020304" pitchFamily="18" charset="0"/>
              <a:cs typeface="Times New Roman" panose="02020603050405020304" pitchFamily="18" charset="0"/>
            </a:endParaRPr>
          </a:p>
          <a:p>
            <a:pPr marL="0" indent="0" algn="just">
              <a:spcBef>
                <a:spcPts val="1800"/>
              </a:spcBef>
              <a:buNone/>
            </a:pPr>
            <a:endParaRPr lang="en-DE" dirty="0">
              <a:latin typeface="Times New Roman" panose="02020603050405020304" pitchFamily="18" charset="0"/>
              <a:cs typeface="Times New Roman" panose="02020603050405020304" pitchFamily="18" charset="0"/>
            </a:endParaRPr>
          </a:p>
          <a:p>
            <a:pPr marL="0" indent="0" algn="just">
              <a:spcBef>
                <a:spcPts val="1800"/>
              </a:spcBef>
              <a:buNone/>
            </a:pPr>
            <a:endParaRPr lang="en-DE"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20C3FD1-CE7A-1F2F-8427-7525B94D80E4}"/>
              </a:ext>
            </a:extLst>
          </p:cNvPr>
          <p:cNvSpPr txBox="1"/>
          <p:nvPr/>
        </p:nvSpPr>
        <p:spPr>
          <a:xfrm>
            <a:off x="8512697" y="5890342"/>
            <a:ext cx="3066976" cy="307777"/>
          </a:xfrm>
          <a:prstGeom prst="rect">
            <a:avLst/>
          </a:prstGeom>
          <a:noFill/>
        </p:spPr>
        <p:txBody>
          <a:bodyPr wrap="square" rtlCol="0">
            <a:spAutoFit/>
          </a:bodyPr>
          <a:lstStyle/>
          <a:p>
            <a:pPr algn="ctr"/>
            <a:r>
              <a:rPr lang="en-GB" sz="1400" i="1" dirty="0">
                <a:latin typeface="Times New Roman" panose="02020603050405020304" pitchFamily="18" charset="0"/>
                <a:cs typeface="Times New Roman" panose="02020603050405020304" pitchFamily="18" charset="0"/>
              </a:rPr>
              <a:t>Fig. 2: Adjacent Channel Interference </a:t>
            </a:r>
            <a:endParaRPr lang="en-DE" sz="1400" i="1"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BB09C6AB-191B-7871-924A-DF13500631F0}"/>
              </a:ext>
            </a:extLst>
          </p:cNvPr>
          <p:cNvSpPr>
            <a:spLocks noGrp="1"/>
          </p:cNvSpPr>
          <p:nvPr>
            <p:ph type="sldNum" sz="quarter" idx="12"/>
          </p:nvPr>
        </p:nvSpPr>
        <p:spPr/>
        <p:txBody>
          <a:bodyPr/>
          <a:lstStyle/>
          <a:p>
            <a:fld id="{7379E986-F6E9-EA4D-B0C9-9ABE10BB32C6}" type="slidenum">
              <a:rPr lang="en-DE" smtClean="0"/>
              <a:t>9</a:t>
            </a:fld>
            <a:endParaRPr lang="en-DE" dirty="0"/>
          </a:p>
        </p:txBody>
      </p:sp>
      <p:pic>
        <p:nvPicPr>
          <p:cNvPr id="14" name="Picture 13">
            <a:extLst>
              <a:ext uri="{FF2B5EF4-FFF2-40B4-BE49-F238E27FC236}">
                <a16:creationId xmlns:a16="http://schemas.microsoft.com/office/drawing/2014/main" id="{E08F4CD1-D94F-BBD2-5B80-A9352E9F3F0C}"/>
              </a:ext>
            </a:extLst>
          </p:cNvPr>
          <p:cNvPicPr>
            <a:picLocks noChangeAspect="1"/>
          </p:cNvPicPr>
          <p:nvPr/>
        </p:nvPicPr>
        <p:blipFill>
          <a:blip r:embed="rId3">
            <a:duotone>
              <a:prstClr val="black"/>
              <a:schemeClr val="accent1">
                <a:tint val="45000"/>
                <a:satMod val="400000"/>
              </a:schemeClr>
            </a:duotone>
          </a:blip>
          <a:stretch>
            <a:fillRect/>
          </a:stretch>
        </p:blipFill>
        <p:spPr>
          <a:xfrm>
            <a:off x="7985566" y="1674849"/>
            <a:ext cx="4121239" cy="4215493"/>
          </a:xfrm>
          <a:prstGeom prst="rect">
            <a:avLst/>
          </a:prstGeom>
          <a:ln>
            <a:solidFill>
              <a:schemeClr val="tx1"/>
            </a:solidFill>
          </a:ln>
        </p:spPr>
      </p:pic>
      <p:grpSp>
        <p:nvGrpSpPr>
          <p:cNvPr id="4" name="Group 3">
            <a:extLst>
              <a:ext uri="{FF2B5EF4-FFF2-40B4-BE49-F238E27FC236}">
                <a16:creationId xmlns:a16="http://schemas.microsoft.com/office/drawing/2014/main" id="{083AF029-FB05-C6D1-9533-C9E0797EC1EA}"/>
              </a:ext>
            </a:extLst>
          </p:cNvPr>
          <p:cNvGrpSpPr>
            <a:grpSpLocks/>
          </p:cNvGrpSpPr>
          <p:nvPr/>
        </p:nvGrpSpPr>
        <p:grpSpPr bwMode="auto">
          <a:xfrm>
            <a:off x="8377097" y="36128"/>
            <a:ext cx="3581355" cy="954161"/>
            <a:chOff x="0" y="0"/>
            <a:chExt cx="58184" cy="17828"/>
          </a:xfrm>
        </p:grpSpPr>
        <p:sp>
          <p:nvSpPr>
            <p:cNvPr id="13" name="Rectangle 12">
              <a:extLst>
                <a:ext uri="{FF2B5EF4-FFF2-40B4-BE49-F238E27FC236}">
                  <a16:creationId xmlns:a16="http://schemas.microsoft.com/office/drawing/2014/main" id="{192E983A-79FF-11B5-8855-21B1CD29F04C}"/>
                </a:ext>
              </a:extLst>
            </p:cNvPr>
            <p:cNvSpPr>
              <a:spLocks noChangeArrowheads="1"/>
            </p:cNvSpPr>
            <p:nvPr/>
          </p:nvSpPr>
          <p:spPr bwMode="auto">
            <a:xfrm>
              <a:off x="57619" y="10472"/>
              <a:ext cx="458"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sp>
          <p:nvSpPr>
            <p:cNvPr id="15" name="Rectangle 14">
              <a:extLst>
                <a:ext uri="{FF2B5EF4-FFF2-40B4-BE49-F238E27FC236}">
                  <a16:creationId xmlns:a16="http://schemas.microsoft.com/office/drawing/2014/main" id="{D36275EE-3D65-518C-BA6C-800C876A58FB}"/>
                </a:ext>
              </a:extLst>
            </p:cNvPr>
            <p:cNvSpPr>
              <a:spLocks noChangeArrowheads="1"/>
            </p:cNvSpPr>
            <p:nvPr/>
          </p:nvSpPr>
          <p:spPr bwMode="auto">
            <a:xfrm>
              <a:off x="57726" y="12331"/>
              <a:ext cx="458" cy="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p>
          </p:txBody>
        </p:sp>
        <p:pic>
          <p:nvPicPr>
            <p:cNvPr id="17" name="Picture 16">
              <a:extLst>
                <a:ext uri="{FF2B5EF4-FFF2-40B4-BE49-F238E27FC236}">
                  <a16:creationId xmlns:a16="http://schemas.microsoft.com/office/drawing/2014/main" id="{9BA2310A-2F22-01C5-94CA-F2CEAC6E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69" y="0"/>
              <a:ext cx="24038" cy="11614"/>
            </a:xfrm>
            <a:prstGeom prst="rect">
              <a:avLst/>
            </a:prstGeom>
            <a:noFill/>
            <a:extLst>
              <a:ext uri="{909E8E84-426E-40DD-AFC4-6F175D3DCCD1}">
                <a14:hiddenFill xmlns:a14="http://schemas.microsoft.com/office/drawing/2010/main">
                  <a:solidFill>
                    <a:srgbClr val="FFFFFF"/>
                  </a:solidFill>
                </a14:hiddenFill>
              </a:ext>
            </a:extLst>
          </p:spPr>
        </p:pic>
        <p:sp>
          <p:nvSpPr>
            <p:cNvPr id="19" name="Shape 11">
              <a:extLst>
                <a:ext uri="{FF2B5EF4-FFF2-40B4-BE49-F238E27FC236}">
                  <a16:creationId xmlns:a16="http://schemas.microsoft.com/office/drawing/2014/main" id="{45DEC107-B564-71EB-D094-227CAB9D9371}"/>
                </a:ext>
              </a:extLst>
            </p:cNvPr>
            <p:cNvSpPr>
              <a:spLocks/>
            </p:cNvSpPr>
            <p:nvPr/>
          </p:nvSpPr>
          <p:spPr bwMode="auto">
            <a:xfrm>
              <a:off x="3" y="13093"/>
              <a:ext cx="57594" cy="108"/>
            </a:xfrm>
            <a:custGeom>
              <a:avLst/>
              <a:gdLst>
                <a:gd name="T0" fmla="*/ 2879725 w 5759450"/>
                <a:gd name="T1" fmla="*/ 0 h 10795"/>
                <a:gd name="T2" fmla="*/ 4470146 w 5759450"/>
                <a:gd name="T3" fmla="*/ 0 h 10795"/>
                <a:gd name="T4" fmla="*/ 5759450 w 5759450"/>
                <a:gd name="T5" fmla="*/ 2413 h 10795"/>
                <a:gd name="T6" fmla="*/ 5759450 w 5759450"/>
                <a:gd name="T7" fmla="*/ 5334 h 10795"/>
                <a:gd name="T8" fmla="*/ 5759450 w 5759450"/>
                <a:gd name="T9" fmla="*/ 8382 h 10795"/>
                <a:gd name="T10" fmla="*/ 4470146 w 5759450"/>
                <a:gd name="T11" fmla="*/ 10795 h 10795"/>
                <a:gd name="T12" fmla="*/ 2879725 w 5759450"/>
                <a:gd name="T13" fmla="*/ 10795 h 10795"/>
                <a:gd name="T14" fmla="*/ 1289304 w 5759450"/>
                <a:gd name="T15" fmla="*/ 10795 h 10795"/>
                <a:gd name="T16" fmla="*/ 0 w 5759450"/>
                <a:gd name="T17" fmla="*/ 8382 h 10795"/>
                <a:gd name="T18" fmla="*/ 0 w 5759450"/>
                <a:gd name="T19" fmla="*/ 5334 h 10795"/>
                <a:gd name="T20" fmla="*/ 0 w 5759450"/>
                <a:gd name="T21" fmla="*/ 2413 h 10795"/>
                <a:gd name="T22" fmla="*/ 1289304 w 5759450"/>
                <a:gd name="T23" fmla="*/ 0 h 10795"/>
                <a:gd name="T24" fmla="*/ 2879725 w 5759450"/>
                <a:gd name="T25" fmla="*/ 0 h 10795"/>
                <a:gd name="T26" fmla="*/ 0 w 5759450"/>
                <a:gd name="T27" fmla="*/ 0 h 10795"/>
                <a:gd name="T28" fmla="*/ 5759450 w 5759450"/>
                <a:gd name="T29" fmla="*/ 10795 h 10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5759450" h="10795">
                  <a:moveTo>
                    <a:pt x="2879725" y="0"/>
                  </a:moveTo>
                  <a:cubicBezTo>
                    <a:pt x="4470146" y="0"/>
                    <a:pt x="5759450" y="2413"/>
                    <a:pt x="5759450" y="5334"/>
                  </a:cubicBezTo>
                  <a:cubicBezTo>
                    <a:pt x="5759450" y="8382"/>
                    <a:pt x="4470146" y="10795"/>
                    <a:pt x="2879725" y="10795"/>
                  </a:cubicBezTo>
                  <a:cubicBezTo>
                    <a:pt x="1289304" y="10795"/>
                    <a:pt x="0" y="8382"/>
                    <a:pt x="0" y="5334"/>
                  </a:cubicBezTo>
                  <a:cubicBezTo>
                    <a:pt x="0" y="2413"/>
                    <a:pt x="1289304" y="0"/>
                    <a:pt x="2879725" y="0"/>
                  </a:cubicBezTo>
                  <a:close/>
                </a:path>
              </a:pathLst>
            </a:custGeom>
            <a:solidFill>
              <a:srgbClr val="4F81BD"/>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US"/>
            </a:p>
          </p:txBody>
        </p:sp>
        <p:sp>
          <p:nvSpPr>
            <p:cNvPr id="20" name="Rectangle 19">
              <a:extLst>
                <a:ext uri="{FF2B5EF4-FFF2-40B4-BE49-F238E27FC236}">
                  <a16:creationId xmlns:a16="http://schemas.microsoft.com/office/drawing/2014/main" id="{233F33B9-6FBA-A596-C3FA-86F086CAAA9F}"/>
                </a:ext>
              </a:extLst>
            </p:cNvPr>
            <p:cNvSpPr>
              <a:spLocks noChangeArrowheads="1"/>
            </p:cNvSpPr>
            <p:nvPr/>
          </p:nvSpPr>
          <p:spPr bwMode="auto">
            <a:xfrm>
              <a:off x="0" y="14050"/>
              <a:ext cx="838" cy="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indent="0">
                <a:lnSpc>
                  <a:spcPct val="107000"/>
                </a:lnSpc>
                <a:spcBef>
                  <a:spcPts val="0"/>
                </a:spcBef>
                <a:spcAft>
                  <a:spcPts val="800"/>
                </a:spcAft>
              </a:pPr>
              <a:r>
                <a:rPr lang="en-US" sz="2200">
                  <a:solidFill>
                    <a:srgbClr val="000000"/>
                  </a:solidFill>
                  <a:effectLst/>
                  <a:latin typeface="Calibri" panose="020F0502020204030204" pitchFamily="34" charset="0"/>
                  <a:ea typeface="Calibri" panose="020F0502020204030204" pitchFamily="34" charset="0"/>
                </a:rPr>
                <a:t> </a:t>
              </a:r>
              <a:endParaRPr lang="en-US" sz="12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25709139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 dockstate="right" visibility="0" width="438" row="4">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11AE9CA8-76B3-4103-A2A7-D1B48C89DCCE}">
  <we:reference id="wa200005566" version="3.0.0.1" store="en-GB" storeType="OMEX"/>
  <we:alternateReferences>
    <we:reference id="wa200005566" version="3.0.0.1"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D94BDAD5-37C3-4772-8B86-33DCAB3B9563}">
  <we:reference id="wa200000113" version="1.0.0.0" store="en-GB" storeType="OMEX"/>
  <we:alternateReferences>
    <we:reference id="wa200000113" version="1.0.0.0" store="wa20000011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0</TotalTime>
  <Words>2418</Words>
  <Application>Microsoft Office PowerPoint</Application>
  <PresentationFormat>Widescreen</PresentationFormat>
  <Paragraphs>317</Paragraphs>
  <Slides>23</Slides>
  <Notes>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vt:i4>
      </vt:variant>
    </vt:vector>
  </HeadingPairs>
  <TitlesOfParts>
    <vt:vector size="37" baseType="lpstr">
      <vt:lpstr>Arial</vt:lpstr>
      <vt:lpstr>Calibri</vt:lpstr>
      <vt:lpstr>Calibri Light</vt:lpstr>
      <vt:lpstr>Cambria Math</vt:lpstr>
      <vt:lpstr>CenturySchoolbook</vt:lpstr>
      <vt:lpstr>CenturySchoolbook-Italic</vt:lpstr>
      <vt:lpstr>Google Sans</vt:lpstr>
      <vt:lpstr>Kp-Expert-Regular</vt:lpstr>
      <vt:lpstr>Kp-Medium</vt:lpstr>
      <vt:lpstr>Kp-Regular</vt:lpstr>
      <vt:lpstr>Söhne</vt:lpstr>
      <vt:lpstr>Times New Roman</vt:lpstr>
      <vt:lpstr>Wingdings</vt:lpstr>
      <vt:lpstr>Office Theme</vt:lpstr>
      <vt:lpstr>Satellite Communication  By Prof. Dr. Sebastian Helmle </vt:lpstr>
      <vt:lpstr>Multiple access (MA) techniques used for satellite communications</vt:lpstr>
      <vt:lpstr>Introduction</vt:lpstr>
      <vt:lpstr>Access Techniques</vt:lpstr>
      <vt:lpstr>Methods used in MA techniques  based on circuit Allocation</vt:lpstr>
      <vt:lpstr>Multiple access (MA) techniques</vt:lpstr>
      <vt:lpstr>Concepts of multiple access: (a) FDMA; (b) TDMA; (c) CDMA</vt:lpstr>
      <vt:lpstr>Frequency Division Multiple access (FDMA)</vt:lpstr>
      <vt:lpstr>Adjacent Channel Interference (ACI)</vt:lpstr>
      <vt:lpstr>Intermodulation (IM)</vt:lpstr>
      <vt:lpstr>Shortcoming of FDMA</vt:lpstr>
      <vt:lpstr>Time Division Multiple access  (TDMA)</vt:lpstr>
      <vt:lpstr>Basic equipment units in a TDMA  ground station</vt:lpstr>
      <vt:lpstr>Frame and Burst Format</vt:lpstr>
      <vt:lpstr>Pros and Cons of TDMA systems</vt:lpstr>
      <vt:lpstr>Code Division Multiple access (CDMA)</vt:lpstr>
      <vt:lpstr>Pros and Cons of CDMA systems</vt:lpstr>
      <vt:lpstr>Space Division Multiple access (SDMA)</vt:lpstr>
      <vt:lpstr>Advantage of SDMA</vt:lpstr>
      <vt:lpstr>Random Division Multiple access (RDMA)</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Intelligence By Prof. Andreas Pech</dc:title>
  <dc:creator>Bishal Gautam</dc:creator>
  <cp:lastModifiedBy>Tanu Agarwal</cp:lastModifiedBy>
  <cp:revision>91</cp:revision>
  <dcterms:created xsi:type="dcterms:W3CDTF">2022-06-08T18:46:02Z</dcterms:created>
  <dcterms:modified xsi:type="dcterms:W3CDTF">2024-01-24T00:40:34Z</dcterms:modified>
</cp:coreProperties>
</file>